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Lst>
  <p:notesMasterIdLst>
    <p:notesMasterId r:id="rId26"/>
  </p:notesMasterIdLst>
  <p:handoutMasterIdLst>
    <p:handoutMasterId r:id="rId27"/>
  </p:handoutMasterIdLst>
  <p:sldIdLst>
    <p:sldId id="1488" r:id="rId6"/>
    <p:sldId id="1534" r:id="rId7"/>
    <p:sldId id="1568" r:id="rId8"/>
    <p:sldId id="1577" r:id="rId9"/>
    <p:sldId id="1569" r:id="rId10"/>
    <p:sldId id="1570" r:id="rId11"/>
    <p:sldId id="1571" r:id="rId12"/>
    <p:sldId id="1572" r:id="rId13"/>
    <p:sldId id="1562" r:id="rId14"/>
    <p:sldId id="1563" r:id="rId15"/>
    <p:sldId id="1566" r:id="rId16"/>
    <p:sldId id="1549" r:id="rId17"/>
    <p:sldId id="1537" r:id="rId18"/>
    <p:sldId id="1538" r:id="rId19"/>
    <p:sldId id="1539" r:id="rId20"/>
    <p:sldId id="1419" r:id="rId21"/>
    <p:sldId id="1543" r:id="rId22"/>
    <p:sldId id="1544" r:id="rId23"/>
    <p:sldId id="1556" r:id="rId24"/>
    <p:sldId id="1546"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7 Dark Gray Template" id="{BB00CB64-77A4-4BA9-B0A0-EF2154DA3071}">
          <p14:sldIdLst>
            <p14:sldId id="1488"/>
            <p14:sldId id="1534"/>
            <p14:sldId id="1568"/>
            <p14:sldId id="1577"/>
            <p14:sldId id="1569"/>
            <p14:sldId id="1570"/>
            <p14:sldId id="1571"/>
            <p14:sldId id="1572"/>
            <p14:sldId id="1562"/>
            <p14:sldId id="1563"/>
            <p14:sldId id="1566"/>
            <p14:sldId id="1549"/>
            <p14:sldId id="1537"/>
            <p14:sldId id="1538"/>
            <p14:sldId id="1539"/>
            <p14:sldId id="1419"/>
            <p14:sldId id="1543"/>
            <p14:sldId id="1544"/>
            <p14:sldId id="1556"/>
            <p14:sldId id="15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D83B01"/>
    <a:srgbClr val="A80000"/>
    <a:srgbClr val="5C2D91"/>
    <a:srgbClr val="737373"/>
    <a:srgbClr val="D2D2D2"/>
    <a:srgbClr val="004B50"/>
    <a:srgbClr val="E81123"/>
    <a:srgbClr val="008272"/>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36ABCA-B46E-4D08-A457-DAE50C2EF0F9}" v="25" dt="2017-04-27T20:02:55.9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04" autoAdjust="0"/>
    <p:restoredTop sz="87420" autoAdjust="0"/>
  </p:normalViewPr>
  <p:slideViewPr>
    <p:cSldViewPr snapToGrid="0">
      <p:cViewPr>
        <p:scale>
          <a:sx n="70" d="100"/>
          <a:sy n="70" d="100"/>
        </p:scale>
        <p:origin x="1264" y="6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commentAuthors" Target="commentAuthors.xml"/><Relationship Id="rId29" Type="http://schemas.openxmlformats.org/officeDocument/2006/relationships/presProps" Target="presProp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microsoft.com/office/2015/10/relationships/revisionInfo" Target="revisionInfo.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5/10/17 12:13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5/10/17 12:13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CA01E1F-D0CB-437B-9AE6-4CEC6B5CA8B6}" type="datetime8">
              <a:rPr lang="en-US" smtClean="0"/>
              <a:t>5/10/17 12:13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3462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B1409BE-C23F-4F40-BAAB-9DF15A939E6F}" type="datetime8">
              <a:rPr lang="en-US" smtClean="0"/>
              <a:t>5/10/17 12:13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13979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5E918908-0B52-4FBE-8104-ABFC816ECC08}" type="datetime8">
              <a:rPr lang="en-US" smtClean="0"/>
              <a:t>5/10/17 12:13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57065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5/10/17 12:13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037564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C673344-19C1-4F3F-B3FC-900A05EF21EA}" type="datetime8">
              <a:rPr lang="en-US" smtClean="0"/>
              <a:t>5/10/17 12:13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80513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3467203-098D-46DB-9D09-6F7099AC760F}" type="datetime8">
              <a:rPr lang="en-US" smtClean="0">
                <a:solidFill>
                  <a:prstClr val="black"/>
                </a:solidFill>
              </a:rPr>
              <a:t>5/10/17 12:13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526343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6BA2C7-DE13-4B38-861B-679DE279CF5C}" type="datetime8">
              <a:rPr lang="en-US" smtClean="0"/>
              <a:t>5/10/17 12:13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0107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E23CFC-C3E8-49B9-B877-0038CDCB9D88}" type="datetime8">
              <a:rPr lang="en-US" smtClean="0"/>
              <a:t>5/10/17 12:13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94732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
        <p:nvSpPr>
          <p:cNvPr id="10" name="Date Placeholder 9"/>
          <p:cNvSpPr>
            <a:spLocks noGrp="1"/>
          </p:cNvSpPr>
          <p:nvPr>
            <p:ph type="dt" idx="13"/>
          </p:nvPr>
        </p:nvSpPr>
        <p:spPr/>
        <p:txBody>
          <a:bodyPr/>
          <a:lstStyle/>
          <a:p>
            <a:fld id="{174E4CE6-2FE4-433F-87B8-CB5DD266EBFC}" type="datetime8">
              <a:rPr lang="en-US" smtClean="0"/>
              <a:t>5/10/17 12:13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77349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9005BC7F-2FE8-40BC-88F2-F408D3BDD466}" type="datetime8">
              <a:rPr lang="en-US" smtClean="0">
                <a:solidFill>
                  <a:prstClr val="black"/>
                </a:solidFill>
              </a:rPr>
              <a:t>5/10/17 12:13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43581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CB6AA9-3CC1-4465-AB79-459A497E7799}" type="datetime8">
              <a:rPr lang="en-US" smtClean="0"/>
              <a:t>5/10/17 12:13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2943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fontAlgn="base">
              <a:buFont typeface="Arial" panose="020B0604020202020204" pitchFamily="34" charset="0"/>
              <a:buChar char="•"/>
            </a:pPr>
            <a:r>
              <a:rPr lang="en-US" sz="900" kern="1200" dirty="0">
                <a:solidFill>
                  <a:schemeClr val="tx1"/>
                </a:solidFill>
                <a:latin typeface="Segoe UI Light" pitchFamily="34" charset="0"/>
                <a:ea typeface="+mn-ea"/>
                <a:cs typeface="Times New Roman"/>
              </a:rPr>
              <a:t>Developing a fusion power plant</a:t>
            </a:r>
            <a:endParaRPr lang="en-US" sz="900" kern="1200" dirty="0">
              <a:solidFill>
                <a:srgbClr val="FFFFFF"/>
              </a:solidFill>
              <a:latin typeface="Segoe UI Light" pitchFamily="34" charset="0"/>
              <a:ea typeface="+mn-ea"/>
              <a:cs typeface="Times New Roman"/>
            </a:endParaRPr>
          </a:p>
          <a:p>
            <a:pPr marL="457200" indent="-457200" fontAlgn="base">
              <a:buFont typeface="Arial" panose="020B0604020202020204" pitchFamily="34" charset="0"/>
              <a:buChar char="•"/>
            </a:pPr>
            <a:r>
              <a:rPr lang="en-US" sz="900" kern="1200" dirty="0">
                <a:solidFill>
                  <a:schemeClr val="tx1"/>
                </a:solidFill>
                <a:latin typeface="Segoe UI Light" pitchFamily="34" charset="0"/>
                <a:ea typeface="+mn-ea"/>
                <a:cs typeface="Times New Roman"/>
              </a:rPr>
              <a:t>Based in Burnaby, BC</a:t>
            </a:r>
          </a:p>
          <a:p>
            <a:pPr marL="457200" indent="-457200" fontAlgn="base">
              <a:buFont typeface="Arial" panose="020B0604020202020204" pitchFamily="34" charset="0"/>
              <a:buChar char="•"/>
            </a:pPr>
            <a:r>
              <a:rPr lang="en-US" sz="900" kern="1200" dirty="0">
                <a:solidFill>
                  <a:schemeClr val="tx1"/>
                </a:solidFill>
                <a:latin typeface="Segoe UI Light" pitchFamily="34" charset="0"/>
                <a:ea typeface="+mn-ea"/>
                <a:cs typeface="Times New Roman"/>
              </a:rPr>
              <a:t>Started in 2002</a:t>
            </a:r>
          </a:p>
          <a:p>
            <a:pPr marL="457200" indent="-457200" fontAlgn="base">
              <a:buFont typeface="Arial" panose="020B0604020202020204" pitchFamily="34" charset="0"/>
              <a:buChar char="•"/>
            </a:pPr>
            <a:r>
              <a:rPr lang="en-US" sz="900" kern="1200" dirty="0">
                <a:solidFill>
                  <a:schemeClr val="tx1"/>
                </a:solidFill>
                <a:latin typeface="Segoe UI Light" pitchFamily="34" charset="0"/>
                <a:ea typeface="+mn-ea"/>
                <a:cs typeface="Times New Roman"/>
              </a:rPr>
              <a:t>65 employees</a:t>
            </a:r>
          </a:p>
          <a:p>
            <a:pPr marL="457200" indent="-457200" fontAlgn="base">
              <a:buFont typeface="Arial" panose="020B0604020202020204" pitchFamily="34" charset="0"/>
              <a:buChar char="•"/>
            </a:pPr>
            <a:r>
              <a:rPr lang="en-US" sz="900" kern="1200" dirty="0">
                <a:solidFill>
                  <a:schemeClr val="tx1"/>
                </a:solidFill>
                <a:latin typeface="Segoe UI Light" pitchFamily="34" charset="0"/>
                <a:ea typeface="+mn-ea"/>
                <a:cs typeface="Times New Roman"/>
              </a:rPr>
              <a:t>~50 scientists &amp; </a:t>
            </a:r>
            <a:r>
              <a:rPr lang="en-US" sz="900" kern="1200" dirty="0" smtClean="0">
                <a:solidFill>
                  <a:schemeClr val="tx1"/>
                </a:solidFill>
                <a:latin typeface="Segoe UI Light" pitchFamily="34" charset="0"/>
                <a:ea typeface="+mn-ea"/>
                <a:cs typeface="Times New Roman"/>
              </a:rPr>
              <a:t>engineers</a:t>
            </a:r>
            <a:endParaRPr lang="en-US" sz="900" kern="1200" dirty="0">
              <a:solidFill>
                <a:schemeClr val="tx1"/>
              </a:solidFill>
              <a:latin typeface="Segoe UI Light" pitchFamily="34" charset="0"/>
              <a:ea typeface="+mn-ea"/>
              <a:cs typeface="Times New Roman"/>
            </a:endParaRPr>
          </a:p>
          <a:p>
            <a:pPr marL="457200" indent="-457200" fontAlgn="base">
              <a:buFont typeface="Arial" panose="020B0604020202020204" pitchFamily="34" charset="0"/>
              <a:buChar char="•"/>
            </a:pPr>
            <a:r>
              <a:rPr lang="en-US" sz="900" kern="1200" dirty="0">
                <a:solidFill>
                  <a:schemeClr val="tx1"/>
                </a:solidFill>
                <a:latin typeface="Segoe UI Light" pitchFamily="34" charset="0"/>
                <a:ea typeface="+mn-ea"/>
                <a:cs typeface="Times New Roman"/>
              </a:rPr>
              <a:t>Raised over $100 </a:t>
            </a:r>
            <a:r>
              <a:rPr lang="en-US" sz="900" kern="1200" dirty="0" smtClean="0">
                <a:solidFill>
                  <a:schemeClr val="tx1"/>
                </a:solidFill>
                <a:latin typeface="Segoe UI Light" pitchFamily="34" charset="0"/>
                <a:ea typeface="+mn-ea"/>
                <a:cs typeface="Times New Roman"/>
              </a:rPr>
              <a:t>million</a:t>
            </a:r>
          </a:p>
          <a:p>
            <a:pPr marL="457200" indent="-457200" fontAlgn="base">
              <a:buFont typeface="Arial" panose="020B0604020202020204" pitchFamily="34" charset="0"/>
              <a:buChar char="•"/>
            </a:pPr>
            <a:r>
              <a:rPr lang="en-US" sz="900" kern="1200" dirty="0" smtClean="0">
                <a:solidFill>
                  <a:schemeClr val="tx1"/>
                </a:solidFill>
                <a:latin typeface="Segoe UI Light" pitchFamily="34" charset="0"/>
                <a:ea typeface="+mn-ea"/>
                <a:cs typeface="Times New Roman"/>
              </a:rPr>
              <a:t>Injectors</a:t>
            </a:r>
            <a:r>
              <a:rPr lang="en-US" sz="900" kern="1200" baseline="0" dirty="0" smtClean="0">
                <a:solidFill>
                  <a:schemeClr val="tx1"/>
                </a:solidFill>
                <a:latin typeface="Segoe UI Light" pitchFamily="34" charset="0"/>
                <a:ea typeface="+mn-ea"/>
                <a:cs typeface="Times New Roman"/>
              </a:rPr>
              <a:t> above me</a:t>
            </a:r>
          </a:p>
          <a:p>
            <a:pPr marL="457200" indent="-457200" fontAlgn="base">
              <a:buFont typeface="Arial" panose="020B0604020202020204" pitchFamily="34" charset="0"/>
              <a:buChar char="•"/>
            </a:pPr>
            <a:endParaRPr lang="en-US" sz="900" kern="1200" baseline="0" dirty="0" smtClean="0">
              <a:solidFill>
                <a:schemeClr val="tx1"/>
              </a:solidFill>
              <a:latin typeface="Segoe UI Light" pitchFamily="34" charset="0"/>
              <a:ea typeface="+mn-ea"/>
              <a:cs typeface="Times New Roman"/>
            </a:endParaRPr>
          </a:p>
          <a:p>
            <a:pPr marL="457200" indent="-457200" fontAlgn="base">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C673344-19C1-4F3F-B3FC-900A05EF21EA}" type="datetime8">
              <a:rPr lang="en-US" smtClean="0"/>
              <a:t>5/10/17 12:13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389961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Segoe UI Light"/>
              </a:rPr>
              <a:t>Elaborating on the challenges. Why this is hard?</a:t>
            </a:r>
          </a:p>
          <a:p>
            <a:endParaRPr lang="en-US" dirty="0">
              <a:cs typeface="Segoe UI Light"/>
            </a:endParaRPr>
          </a:p>
          <a:p>
            <a:r>
              <a:rPr lang="en-US" dirty="0"/>
              <a:t>Disparate Language and Tools</a:t>
            </a:r>
          </a:p>
          <a:p>
            <a:pPr lvl="1"/>
            <a:r>
              <a:rPr lang="en-US" dirty="0"/>
              <a:t>Python, MATLAB, Scientific Codes (</a:t>
            </a:r>
            <a:r>
              <a:rPr lang="en-US" dirty="0" smtClean="0"/>
              <a:t>Fortran</a:t>
            </a:r>
            <a:r>
              <a:rPr lang="en-US" dirty="0"/>
              <a:t>, C), et al.</a:t>
            </a:r>
          </a:p>
          <a:p>
            <a:r>
              <a:rPr lang="en-US" dirty="0"/>
              <a:t>Job Scheduling</a:t>
            </a:r>
          </a:p>
          <a:p>
            <a:pPr lvl="1"/>
            <a:r>
              <a:rPr lang="en-US" dirty="0">
                <a:cs typeface="Segoe UI Semilight"/>
              </a:rPr>
              <a:t>Manage resources</a:t>
            </a:r>
            <a:r>
              <a:rPr lang="en-US" dirty="0"/>
              <a:t>, detect changes</a:t>
            </a:r>
          </a:p>
          <a:p>
            <a:r>
              <a:rPr lang="en-US" dirty="0">
                <a:cs typeface="Segoe UI Light"/>
              </a:rPr>
              <a:t>Provenance</a:t>
            </a:r>
            <a:r>
              <a:rPr lang="en-US" dirty="0"/>
              <a:t> of Data</a:t>
            </a:r>
          </a:p>
          <a:p>
            <a:pPr lvl="1"/>
            <a:r>
              <a:rPr lang="en-US" dirty="0"/>
              <a:t>Track how results were calculated</a:t>
            </a:r>
          </a:p>
          <a:p>
            <a:r>
              <a:rPr lang="en-US" dirty="0">
                <a:latin typeface="Segoe UI Semilight"/>
                <a:cs typeface="Segoe UI Semilight"/>
              </a:rPr>
              <a:t>Collaboration</a:t>
            </a:r>
          </a:p>
          <a:p>
            <a:pPr lvl="1"/>
            <a:r>
              <a:rPr lang="en-US" dirty="0">
                <a:latin typeface="Segoe UI Semilight"/>
                <a:cs typeface="Segoe UI Semilight"/>
              </a:rPr>
              <a:t>Distribute data and history</a:t>
            </a:r>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5/10/17 12:13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699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07075C3-B46B-4B8D-853F-82F4F9107BAA}" type="datetime8">
              <a:rPr lang="en-US" smtClean="0"/>
              <a:t>5/10/17 12:13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3518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
        <p:nvSpPr>
          <p:cNvPr id="10" name="Date Placeholder 9"/>
          <p:cNvSpPr>
            <a:spLocks noGrp="1"/>
          </p:cNvSpPr>
          <p:nvPr>
            <p:ph type="dt" idx="13"/>
          </p:nvPr>
        </p:nvSpPr>
        <p:spPr/>
        <p:txBody>
          <a:bodyPr/>
          <a:lstStyle/>
          <a:p>
            <a:fld id="{5A70A388-5CB4-42F2-85B9-1AE1F63398FA}" type="datetime8">
              <a:rPr lang="en-US" smtClean="0"/>
              <a:t>5/10/17 12:13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2568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5/10/17 12:13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2293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5/10/17</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4111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a:p>
        </p:txBody>
      </p:sp>
      <p:sp>
        <p:nvSpPr>
          <p:cNvPr id="6" name="Slide Image Placeholder 5"/>
          <p:cNvSpPr>
            <a:spLocks noGrp="1" noRot="1" noChangeAspect="1"/>
          </p:cNvSpPr>
          <p:nvPr>
            <p:ph type="sldImg"/>
          </p:nvPr>
        </p:nvSpPr>
        <p:spPr>
          <a:xfrm>
            <a:off x="381000" y="685800"/>
            <a:ext cx="6096000" cy="3429000"/>
          </a:xfrm>
        </p:spPr>
      </p:sp>
      <p:sp>
        <p:nvSpPr>
          <p:cNvPr id="7" name="Notes Placeholder 6"/>
          <p:cNvSpPr>
            <a:spLocks noGrp="1"/>
          </p:cNvSpPr>
          <p:nvPr>
            <p:ph type="body" idx="1"/>
          </p:nvPr>
        </p:nvSpPr>
        <p:spPr/>
        <p:txBody>
          <a:bodyPr>
            <a:normAutofit/>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a:t>Red on black is hard to read.</a:t>
            </a:r>
          </a:p>
        </p:txBody>
      </p:sp>
      <p:sp>
        <p:nvSpPr>
          <p:cNvPr id="8" name="Header Placeholder 3"/>
          <p:cNvSpPr>
            <a:spLocks noGrp="1"/>
          </p:cNvSpPr>
          <p:nvPr>
            <p:ph type="hdr" sz="quarter"/>
          </p:nvPr>
        </p:nvSpPr>
        <p:spPr>
          <a:xfrm>
            <a:off x="0" y="0"/>
            <a:ext cx="2971800" cy="457200"/>
          </a:xfrm>
        </p:spPr>
        <p:txBody>
          <a:bodyPr/>
          <a:lstStyle/>
          <a:p>
            <a:r>
              <a:rPr lang="en-US"/>
              <a:t>Tech Ed North America 2010</a:t>
            </a:r>
          </a:p>
        </p:txBody>
      </p:sp>
      <p:sp>
        <p:nvSpPr>
          <p:cNvPr id="9" name="Date Placeholder 4"/>
          <p:cNvSpPr>
            <a:spLocks noGrp="1"/>
          </p:cNvSpPr>
          <p:nvPr>
            <p:ph type="dt" idx="1"/>
          </p:nvPr>
        </p:nvSpPr>
        <p:spPr>
          <a:xfrm>
            <a:off x="3884613" y="0"/>
            <a:ext cx="2971800" cy="457200"/>
          </a:xfrm>
        </p:spPr>
        <p:txBody>
          <a:bodyPr/>
          <a:lstStyle/>
          <a:p>
            <a:fld id="{81331B57-0BE5-4F82-AA58-76F53EFF3ADA}" type="datetime8">
              <a:rPr lang="en-US" smtClean="0"/>
              <a:pPr/>
              <a:t>5/10/17 12:13 PM</a:t>
            </a:fld>
            <a:endParaRPr lang="en-US"/>
          </a:p>
        </p:txBody>
      </p:sp>
      <p:sp>
        <p:nvSpPr>
          <p:cNvPr id="10" name="Footer Placeholder 5"/>
          <p:cNvSpPr>
            <a:spLocks noGrp="1"/>
          </p:cNvSpPr>
          <p:nvPr>
            <p:ph type="ftr" sz="quarter" idx="4"/>
          </p:nvPr>
        </p:nvSpPr>
        <p:spPr>
          <a:xfrm>
            <a:off x="0" y="8685213"/>
            <a:ext cx="6172200" cy="457200"/>
          </a:xfrm>
        </p:spPr>
        <p:txBody>
          <a:bodyPr/>
          <a:lstStyle/>
          <a:p>
            <a:r>
              <a:rPr lang="en-US"/>
              <a:t>© 2010 Microsoft Corporation. All rights reserved. Microsoft, Windows, Windows Vista and other product names are or may be registered trademarks and/or trademarks in the U.S. and/or other countries.</a:t>
            </a:r>
          </a:p>
          <a:p>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a:p>
            <a:endParaRPr lang="en-US"/>
          </a:p>
        </p:txBody>
      </p:sp>
    </p:spTree>
    <p:extLst>
      <p:ext uri="{BB962C8B-B14F-4D97-AF65-F5344CB8AC3E}">
        <p14:creationId xmlns:p14="http://schemas.microsoft.com/office/powerpoint/2010/main" val="4074275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a:gradFill>
                  <a:gsLst>
                    <a:gs pos="2597">
                      <a:schemeClr val="tx1"/>
                    </a:gs>
                    <a:gs pos="18182">
                      <a:schemeClr val="tx1"/>
                    </a:gs>
                  </a:gsLst>
                  <a:lin ang="5400000" scaled="1"/>
                </a:gradFill>
              </a:rPr>
              <a:t>#</a:t>
            </a:r>
            <a:r>
              <a:rPr lang="en-US" sz="2400" err="1">
                <a:gradFill>
                  <a:gsLst>
                    <a:gs pos="2597">
                      <a:schemeClr val="tx1"/>
                    </a:gs>
                    <a:gs pos="18182">
                      <a:schemeClr val="tx1"/>
                    </a:gs>
                  </a:gsLst>
                  <a:lin ang="5400000" scaled="1"/>
                </a:gradFill>
              </a:rPr>
              <a:t>MSBuild</a:t>
            </a:r>
            <a:endParaRPr lang="en-US" sz="240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a:gradFill>
                  <a:gsLst>
                    <a:gs pos="2597">
                      <a:schemeClr val="tx1"/>
                    </a:gs>
                    <a:gs pos="18182">
                      <a:schemeClr val="tx1"/>
                    </a:gs>
                  </a:gsLst>
                  <a:lin ang="5400000" scaled="1"/>
                </a:gradFill>
              </a:rPr>
              <a:t>#</a:t>
            </a:r>
            <a:r>
              <a:rPr lang="en-US" sz="2400" err="1">
                <a:gradFill>
                  <a:gsLst>
                    <a:gs pos="2597">
                      <a:schemeClr val="tx1"/>
                    </a:gs>
                    <a:gs pos="18182">
                      <a:schemeClr val="tx1"/>
                    </a:gs>
                  </a:gsLst>
                  <a:lin ang="5400000" scaled="1"/>
                </a:gradFill>
              </a:rPr>
              <a:t>MSBuild</a:t>
            </a:r>
            <a:endParaRPr lang="en-US" sz="240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theme" Target="../theme/theme2.xml"/><Relationship Id="rId19" Type="http://schemas.openxmlformats.org/officeDocument/2006/relationships/image" Target="../media/image1.emf"/><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www.microsoft.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tiff"/><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www.microsoft.com/reallifecode/2017/04/12/reproducible-data-science-analysis-experimental-data-pachyderm-azure/" TargetMode="External"/><Relationship Id="rId4" Type="http://schemas.openxmlformats.org/officeDocument/2006/relationships/hyperlink" Target="http://www.generalfusion.com/" TargetMode="External"/><Relationship Id="rId5" Type="http://schemas.openxmlformats.org/officeDocument/2006/relationships/hyperlink" Target="https://azure.microsoft.com/services/container-service/)" TargetMode="External"/><Relationship Id="rId6" Type="http://schemas.openxmlformats.org/officeDocument/2006/relationships/hyperlink" Target="http://kubernetes.io/" TargetMode="External"/><Relationship Id="rId7" Type="http://schemas.openxmlformats.org/officeDocument/2006/relationships/hyperlink" Target="http://pachyderm.io/" TargetMode="External"/><Relationship Id="rId8" Type="http://schemas.openxmlformats.org/officeDocument/2006/relationships/hyperlink" Target="http://github.com/jpoon/generalfusion" TargetMode="External"/><Relationship Id="rId9" Type="http://schemas.openxmlformats.org/officeDocument/2006/relationships/hyperlink" Target="https://channel9.msdn.com/Events/Build/2017" TargetMode="External"/><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1.wdp"/><Relationship Id="rId1" Type="http://schemas.openxmlformats.org/officeDocument/2006/relationships/slideLayout" Target="../slideLayouts/slideLayout24.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67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Multiply 7"/>
          <p:cNvSpPr/>
          <p:nvPr/>
        </p:nvSpPr>
        <p:spPr>
          <a:xfrm>
            <a:off x="1894665" y="482600"/>
            <a:ext cx="8647144" cy="6029325"/>
          </a:xfrm>
          <a:prstGeom prst="mathMultiply">
            <a:avLst/>
          </a:prstGeom>
          <a:noFill/>
          <a:ln w="158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32688"/>
            <a:endParaRPr lang="en-US" sz="1836">
              <a:solidFill>
                <a:prstClr val="black"/>
              </a:solidFill>
            </a:endParaRPr>
          </a:p>
        </p:txBody>
      </p:sp>
      <p:sp>
        <p:nvSpPr>
          <p:cNvPr id="14" name="Text Placeholder 13"/>
          <p:cNvSpPr>
            <a:spLocks noGrp="1"/>
          </p:cNvSpPr>
          <p:nvPr>
            <p:ph type="body" sz="quarter" idx="10"/>
          </p:nvPr>
        </p:nvSpPr>
        <p:spPr/>
        <p:txBody>
          <a:bodyPr/>
          <a:lstStyle/>
          <a:p>
            <a:r>
              <a:rPr lang="en-US" sz="3200"/>
              <a:t>If an image is on the Internet/Bing it is in the public domain. </a:t>
            </a:r>
          </a:p>
          <a:p>
            <a:r>
              <a:rPr lang="en-US" sz="3200"/>
              <a:t>If there is no copyright notice on the image, I don’t need permission.</a:t>
            </a:r>
          </a:p>
          <a:p>
            <a:r>
              <a:rPr lang="en-US" sz="3200"/>
              <a:t>If I don’t profit from the use, I don’t need permission.</a:t>
            </a:r>
          </a:p>
          <a:p>
            <a:r>
              <a:rPr lang="en-US" sz="3200"/>
              <a:t>If I remove the image after notice, I don’t owe any money to the copyright.</a:t>
            </a:r>
          </a:p>
          <a:p>
            <a:r>
              <a:rPr lang="en-US" sz="3200"/>
              <a:t>If I alter the image X%, I don’t need permission.</a:t>
            </a:r>
          </a:p>
          <a:p>
            <a:r>
              <a:rPr lang="en-US" sz="3200"/>
              <a:t>If I only use a part of the image, I don’t need permission.</a:t>
            </a:r>
          </a:p>
          <a:p>
            <a:r>
              <a:rPr lang="en-US" sz="3200"/>
              <a:t>If I only include a hyperlink in my presentation and click it to show the image, I don’t need permission.</a:t>
            </a:r>
          </a:p>
        </p:txBody>
      </p:sp>
      <p:sp>
        <p:nvSpPr>
          <p:cNvPr id="2" name="Title 1"/>
          <p:cNvSpPr>
            <a:spLocks noGrp="1"/>
          </p:cNvSpPr>
          <p:nvPr>
            <p:ph type="title"/>
          </p:nvPr>
        </p:nvSpPr>
        <p:spPr/>
        <p:txBody>
          <a:bodyPr/>
          <a:lstStyle/>
          <a:p>
            <a:r>
              <a:rPr lang="en-US"/>
              <a:t>Common Copyright Myths</a:t>
            </a:r>
          </a:p>
        </p:txBody>
      </p:sp>
    </p:spTree>
    <p:extLst>
      <p:ext uri="{BB962C8B-B14F-4D97-AF65-F5344CB8AC3E}">
        <p14:creationId xmlns:p14="http://schemas.microsoft.com/office/powerpoint/2010/main" val="6808385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Related sessions</a:t>
            </a:r>
          </a:p>
        </p:txBody>
      </p:sp>
      <p:sp>
        <p:nvSpPr>
          <p:cNvPr id="3" name="Text Placeholder 2"/>
          <p:cNvSpPr>
            <a:spLocks noGrp="1"/>
          </p:cNvSpPr>
          <p:nvPr>
            <p:ph type="body" sz="quarter" idx="10"/>
          </p:nvPr>
        </p:nvSpPr>
        <p:spPr/>
        <p:txBody>
          <a:bodyPr/>
          <a:lstStyle/>
          <a:p>
            <a:r>
              <a:rPr lang="en-US"/>
              <a:t>Provide a list of related sessions for attendees:</a:t>
            </a:r>
          </a:p>
          <a:p>
            <a:pPr lvl="1"/>
            <a:r>
              <a:rPr lang="en-US"/>
              <a:t>Related breakout sessions</a:t>
            </a:r>
          </a:p>
          <a:p>
            <a:pPr lvl="1"/>
            <a:r>
              <a:rPr lang="en-US"/>
              <a:t>Related theater sessions</a:t>
            </a:r>
          </a:p>
          <a:p>
            <a:pPr lvl="1"/>
            <a:r>
              <a:rPr lang="en-US"/>
              <a:t>Hub demo stations, etc.</a:t>
            </a:r>
          </a:p>
          <a:p>
            <a:endParaRPr lang="en-US"/>
          </a:p>
        </p:txBody>
      </p:sp>
      <p:sp>
        <p:nvSpPr>
          <p:cNvPr id="4" name="Rectangle 3"/>
          <p:cNvSpPr/>
          <p:nvPr/>
        </p:nvSpPr>
        <p:spPr>
          <a:xfrm>
            <a:off x="10529777" y="6031402"/>
            <a:ext cx="1634102" cy="664797"/>
          </a:xfrm>
          <a:prstGeom prst="rect">
            <a:avLst/>
          </a:prstGeom>
        </p:spPr>
        <p:txBody>
          <a:bodyPr wrap="none" lIns="182880" tIns="146304" rIns="182880" bIns="146304">
            <a:spAutoFit/>
          </a:bodyPr>
          <a:lstStyle/>
          <a:p>
            <a:pPr algn="r"/>
            <a:r>
              <a:rPr lang="en-US" sz="2400">
                <a:gradFill>
                  <a:gsLst>
                    <a:gs pos="6494">
                      <a:schemeClr val="tx1"/>
                    </a:gs>
                    <a:gs pos="18182">
                      <a:schemeClr val="tx1"/>
                    </a:gs>
                  </a:gsLst>
                  <a:lin ang="5400000" scaled="1"/>
                </a:gradFill>
              </a:rPr>
              <a:t>#</a:t>
            </a:r>
            <a:r>
              <a:rPr lang="en-US" sz="2400" err="1">
                <a:gradFill>
                  <a:gsLst>
                    <a:gs pos="6494">
                      <a:schemeClr val="tx1"/>
                    </a:gs>
                    <a:gs pos="18182">
                      <a:schemeClr val="tx1"/>
                    </a:gs>
                  </a:gsLst>
                  <a:lin ang="5400000" scaled="1"/>
                </a:gradFill>
              </a:rPr>
              <a:t>MSBuild</a:t>
            </a:r>
            <a:endParaRPr lang="en-US" sz="2400">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15487475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(without bullet points)</a:t>
            </a:r>
          </a:p>
        </p:txBody>
      </p:sp>
      <p:sp>
        <p:nvSpPr>
          <p:cNvPr id="6" name="Text Placeholder 5"/>
          <p:cNvSpPr>
            <a:spLocks noGrp="1"/>
          </p:cNvSpPr>
          <p:nvPr>
            <p:ph type="body" sz="quarter" idx="10"/>
          </p:nvPr>
        </p:nvSpPr>
        <p:spPr>
          <a:xfrm>
            <a:off x="274638" y="1212850"/>
            <a:ext cx="11888787" cy="2816156"/>
          </a:xfrm>
        </p:spPr>
        <p:txBody>
          <a:bodyPr/>
          <a:lstStyle/>
          <a:p>
            <a:r>
              <a:rPr lang="en-US" dirty="0"/>
              <a:t>Main topic 1: size 36pt</a:t>
            </a:r>
          </a:p>
          <a:p>
            <a:pPr lvl="1"/>
            <a:r>
              <a:rPr lang="en-US" dirty="0"/>
              <a:t>Size 28pt for second level</a:t>
            </a:r>
          </a:p>
          <a:p>
            <a:pPr lvl="2"/>
            <a:r>
              <a:rPr lang="en-US" dirty="0"/>
              <a:t>Size 24pt for third level</a:t>
            </a:r>
          </a:p>
          <a:p>
            <a:pPr lvl="3"/>
            <a:r>
              <a:rPr lang="en-US" dirty="0"/>
              <a:t>Size 22pt for fourth level</a:t>
            </a:r>
          </a:p>
          <a:p>
            <a:pPr lvl="4"/>
            <a:r>
              <a:rPr lang="en-US" dirty="0"/>
              <a:t>Size 22 for fifth level</a:t>
            </a:r>
          </a:p>
          <a:p>
            <a:pPr lvl="2"/>
            <a:endParaRPr lang="en-US" dirty="0"/>
          </a:p>
        </p:txBody>
      </p:sp>
    </p:spTree>
    <p:extLst>
      <p:ext uri="{BB962C8B-B14F-4D97-AF65-F5344CB8AC3E}">
        <p14:creationId xmlns:p14="http://schemas.microsoft.com/office/powerpoint/2010/main" val="687074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p>
        </p:txBody>
      </p:sp>
      <p:sp>
        <p:nvSpPr>
          <p:cNvPr id="6" name="Text Placeholder 5"/>
          <p:cNvSpPr>
            <a:spLocks noGrp="1"/>
          </p:cNvSpPr>
          <p:nvPr>
            <p:ph type="body" sz="quarter" idx="10"/>
          </p:nvPr>
        </p:nvSpPr>
        <p:spPr>
          <a:xfrm>
            <a:off x="274702" y="1211287"/>
            <a:ext cx="11888787" cy="2308324"/>
          </a:xfrm>
        </p:spPr>
        <p:txBody>
          <a:bodyPr/>
          <a:lstStyle/>
          <a:p>
            <a:r>
              <a:rPr lang="en-US"/>
              <a:t>Main topic 1: size 36pt</a:t>
            </a:r>
          </a:p>
          <a:p>
            <a:pPr lvl="1"/>
            <a:r>
              <a:rPr lang="en-US"/>
              <a:t>Size 28pt for second level</a:t>
            </a:r>
          </a:p>
          <a:p>
            <a:pPr lvl="2"/>
            <a:r>
              <a:rPr lang="en-US"/>
              <a:t>Size 24pt for third level</a:t>
            </a:r>
          </a:p>
          <a:p>
            <a:pPr lvl="3"/>
            <a:r>
              <a:rPr lang="en-US"/>
              <a:t>Size 22pt for fourth level</a:t>
            </a:r>
          </a:p>
          <a:p>
            <a:pPr lvl="4"/>
            <a:r>
              <a:rPr lang="en-US"/>
              <a:t>Size 22 for fifth level</a:t>
            </a:r>
          </a:p>
        </p:txBody>
      </p:sp>
      <p:sp>
        <p:nvSpPr>
          <p:cNvPr id="7" name="Rectangle 6"/>
          <p:cNvSpPr/>
          <p:nvPr/>
        </p:nvSpPr>
        <p:spPr bwMode="auto">
          <a:xfrm>
            <a:off x="8501063" y="2765750"/>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pic>
        <p:nvPicPr>
          <p:cNvPr id="8"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827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4638" y="1828800"/>
            <a:ext cx="11887200" cy="2025170"/>
          </a:xfrm>
        </p:spPr>
        <p:txBody>
          <a:bodyPr/>
          <a:lstStyle/>
          <a:p>
            <a:r>
              <a:rPr lang="en-US" dirty="0"/>
              <a:t>Example of a bulleted slide with a subhead</a:t>
            </a:r>
          </a:p>
          <a:p>
            <a:pPr lvl="1"/>
            <a:r>
              <a:rPr lang="en-US" dirty="0"/>
              <a:t>Set the slide title to “Sentence case”</a:t>
            </a:r>
          </a:p>
          <a:p>
            <a:pPr lvl="1"/>
            <a:r>
              <a:rPr lang="en-US" dirty="0"/>
              <a:t>Set subheads to “Sentence case”</a:t>
            </a:r>
          </a:p>
          <a:p>
            <a:pPr lvl="0"/>
            <a:r>
              <a:rPr lang="en-US" dirty="0"/>
              <a:t>Hyperlink style</a:t>
            </a:r>
          </a:p>
          <a:p>
            <a:pPr lvl="1"/>
            <a:r>
              <a:rPr lang="en-US" dirty="0">
                <a:hlinkClick r:id="rId3"/>
              </a:rPr>
              <a:t>www.microsoft.com</a:t>
            </a:r>
            <a:r>
              <a:rPr lang="en-US" dirty="0"/>
              <a:t> </a:t>
            </a:r>
          </a:p>
        </p:txBody>
      </p:sp>
      <p:sp>
        <p:nvSpPr>
          <p:cNvPr id="2" name="Title 1"/>
          <p:cNvSpPr>
            <a:spLocks noGrp="1"/>
          </p:cNvSpPr>
          <p:nvPr>
            <p:ph type="title"/>
          </p:nvPr>
        </p:nvSpPr>
        <p:spPr/>
        <p:txBody>
          <a:bodyPr/>
          <a:lstStyle/>
          <a:p>
            <a:r>
              <a:rPr lang="en-US" dirty="0"/>
              <a:t>Bullet points layout with subtitle</a:t>
            </a:r>
            <a:br>
              <a:rPr lang="en-US" dirty="0"/>
            </a:br>
            <a:r>
              <a:rPr lang="en-US" sz="3600" dirty="0" err="1">
                <a:gradFill>
                  <a:gsLst>
                    <a:gs pos="21538">
                      <a:schemeClr val="tx1"/>
                    </a:gs>
                    <a:gs pos="33000">
                      <a:schemeClr val="tx1"/>
                    </a:gs>
                  </a:gsLst>
                  <a:lin ang="5400000" scaled="0"/>
                </a:gradFill>
              </a:rPr>
              <a:t>Subtitle</a:t>
            </a:r>
            <a:r>
              <a:rPr lang="en-US" sz="3600" dirty="0">
                <a:gradFill>
                  <a:gsLst>
                    <a:gs pos="21538">
                      <a:schemeClr val="tx1"/>
                    </a:gs>
                    <a:gs pos="33000">
                      <a:schemeClr val="tx1"/>
                    </a:gs>
                  </a:gsLst>
                  <a:lin ang="5400000" scaled="0"/>
                </a:gradFill>
              </a:rPr>
              <a:t> is smaller in the same text block</a:t>
            </a:r>
            <a:endParaRPr lang="en-US" sz="4000"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341120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Photo layout 1</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4258783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8673" y="3018774"/>
            <a:ext cx="1657350" cy="3248025"/>
          </a:xfrm>
          <a:prstGeom prst="rect">
            <a:avLst/>
          </a:prstGeom>
        </p:spPr>
      </p:pic>
      <p:sp>
        <p:nvSpPr>
          <p:cNvPr id="2" name="Title 1"/>
          <p:cNvSpPr>
            <a:spLocks noGrp="1"/>
          </p:cNvSpPr>
          <p:nvPr>
            <p:ph type="title"/>
          </p:nvPr>
        </p:nvSpPr>
        <p:spPr/>
        <p:txBody>
          <a:bodyPr/>
          <a:lstStyle/>
          <a:p>
            <a:r>
              <a:rPr lang="en-US"/>
              <a:t>Slide palette info</a:t>
            </a:r>
          </a:p>
        </p:txBody>
      </p:sp>
      <p:sp>
        <p:nvSpPr>
          <p:cNvPr id="4" name="Rectangle 3"/>
          <p:cNvSpPr/>
          <p:nvPr/>
        </p:nvSpPr>
        <p:spPr bwMode="auto">
          <a:xfrm>
            <a:off x="2431370" y="3557266"/>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62033" y="3696009"/>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4615">
                      <a:srgbClr val="353535"/>
                    </a:gs>
                    <a:gs pos="36000">
                      <a:srgbClr val="353535"/>
                    </a:gs>
                  </a:gsLst>
                  <a:lin ang="5400000" scaled="0"/>
                </a:gradFill>
              </a:rPr>
              <a:t>Accent 3</a:t>
            </a:r>
          </a:p>
        </p:txBody>
      </p:sp>
      <p:sp>
        <p:nvSpPr>
          <p:cNvPr id="6" name="Rectangle 5"/>
          <p:cNvSpPr/>
          <p:nvPr/>
        </p:nvSpPr>
        <p:spPr bwMode="auto">
          <a:xfrm>
            <a:off x="3857057" y="3696009"/>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4615">
                      <a:srgbClr val="353535"/>
                    </a:gs>
                    <a:gs pos="36000">
                      <a:srgbClr val="353535"/>
                    </a:gs>
                  </a:gsLst>
                  <a:lin ang="5400000" scaled="0"/>
                </a:gradFill>
              </a:rPr>
              <a:t>Accent 2</a:t>
            </a:r>
          </a:p>
        </p:txBody>
      </p:sp>
      <p:sp>
        <p:nvSpPr>
          <p:cNvPr id="7" name="Rectangle 6"/>
          <p:cNvSpPr/>
          <p:nvPr/>
        </p:nvSpPr>
        <p:spPr bwMode="auto">
          <a:xfrm>
            <a:off x="2552081" y="3696009"/>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Accent 1</a:t>
            </a:r>
          </a:p>
        </p:txBody>
      </p:sp>
      <p:sp>
        <p:nvSpPr>
          <p:cNvPr id="8" name="Rectangle 7"/>
          <p:cNvSpPr/>
          <p:nvPr/>
        </p:nvSpPr>
        <p:spPr bwMode="auto">
          <a:xfrm>
            <a:off x="8537402" y="3831351"/>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rPr>
              <a:t>Accent 6</a:t>
            </a:r>
          </a:p>
        </p:txBody>
      </p:sp>
      <p:sp>
        <p:nvSpPr>
          <p:cNvPr id="9" name="Rectangle 8"/>
          <p:cNvSpPr/>
          <p:nvPr/>
        </p:nvSpPr>
        <p:spPr bwMode="auto">
          <a:xfrm>
            <a:off x="7505843" y="3831351"/>
            <a:ext cx="935733" cy="935357"/>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615">
                      <a:srgbClr val="353535"/>
                    </a:gs>
                    <a:gs pos="36000">
                      <a:srgbClr val="353535"/>
                    </a:gs>
                  </a:gsLst>
                  <a:lin ang="5400000" scaled="0"/>
                </a:gradFill>
              </a:rPr>
              <a:t>Accent 5</a:t>
            </a:r>
          </a:p>
        </p:txBody>
      </p:sp>
      <p:sp>
        <p:nvSpPr>
          <p:cNvPr id="10" name="Rectangle 9"/>
          <p:cNvSpPr/>
          <p:nvPr/>
        </p:nvSpPr>
        <p:spPr bwMode="auto">
          <a:xfrm>
            <a:off x="6467011" y="3831351"/>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rPr>
              <a:t>Accent 4</a:t>
            </a:r>
          </a:p>
        </p:txBody>
      </p:sp>
      <p:sp>
        <p:nvSpPr>
          <p:cNvPr id="14" name="TextBox 13"/>
          <p:cNvSpPr txBox="1"/>
          <p:nvPr/>
        </p:nvSpPr>
        <p:spPr>
          <a:xfrm>
            <a:off x="2558479" y="3040063"/>
            <a:ext cx="7060545" cy="313904"/>
          </a:xfrm>
          <a:prstGeom prst="rect">
            <a:avLst/>
          </a:prstGeom>
          <a:noFill/>
        </p:spPr>
        <p:txBody>
          <a:bodyPr wrap="square" lIns="0" tIns="0" rIns="0" bIns="0" rtlCol="0">
            <a:spAutoFit/>
          </a:bodyPr>
          <a:lstStyle/>
          <a:p>
            <a:pPr algn="ctr"/>
            <a:r>
              <a:rPr lang="en-US" sz="2000">
                <a:gradFill>
                  <a:gsLst>
                    <a:gs pos="90256">
                      <a:schemeClr val="tx1"/>
                    </a:gs>
                    <a:gs pos="51795">
                      <a:schemeClr val="tx1"/>
                    </a:gs>
                  </a:gsLst>
                  <a:lin ang="5400000" scaled="0"/>
                </a:gradFill>
              </a:rPr>
              <a:t>Accent colors 1-6 – (6 Theme Colors to the far right)</a:t>
            </a:r>
          </a:p>
        </p:txBody>
      </p:sp>
      <p:grpSp>
        <p:nvGrpSpPr>
          <p:cNvPr id="15" name="Group 14"/>
          <p:cNvGrpSpPr/>
          <p:nvPr/>
        </p:nvGrpSpPr>
        <p:grpSpPr>
          <a:xfrm>
            <a:off x="2552079" y="3122796"/>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a:gradFill>
                  <a:gsLst>
                    <a:gs pos="90256">
                      <a:schemeClr val="tx1"/>
                    </a:gs>
                    <a:gs pos="51795">
                      <a:schemeClr val="tx1"/>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2552079" y="5146315"/>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gradFill>
                  <a:gsLst>
                    <a:gs pos="90256">
                      <a:schemeClr val="tx1"/>
                    </a:gs>
                    <a:gs pos="51795">
                      <a:schemeClr val="tx1"/>
                    </a:gs>
                  </a:gsLst>
                  <a:lin ang="5400000" scaled="0"/>
                </a:gradFill>
                <a:latin typeface="Segoe UI"/>
              </a:rPr>
              <a:t>Use </a:t>
            </a:r>
            <a:r>
              <a:rPr lang="en-US" sz="1800" b="1">
                <a:gradFill>
                  <a:gsLst>
                    <a:gs pos="90256">
                      <a:schemeClr val="tx1"/>
                    </a:gs>
                    <a:gs pos="51795">
                      <a:schemeClr val="tx1"/>
                    </a:gs>
                  </a:gsLst>
                  <a:lin ang="5400000" scaled="0"/>
                </a:gradFill>
                <a:latin typeface="Segoe UI"/>
              </a:rPr>
              <a:t>Accent 1</a:t>
            </a:r>
            <a:r>
              <a:rPr lang="en-US" sz="1800">
                <a:gradFill>
                  <a:gsLst>
                    <a:gs pos="90256">
                      <a:schemeClr val="tx1"/>
                    </a:gs>
                    <a:gs pos="51795">
                      <a:schemeClr val="tx1"/>
                    </a:gs>
                  </a:gsLst>
                  <a:lin ang="5400000" scaled="0"/>
                </a:gradFill>
                <a:latin typeface="Segoe UI"/>
              </a:rPr>
              <a:t> as the main accent color. Use </a:t>
            </a:r>
            <a:r>
              <a:rPr lang="en-US" sz="1800" b="1">
                <a:gradFill>
                  <a:gsLst>
                    <a:gs pos="90256">
                      <a:schemeClr val="tx1"/>
                    </a:gs>
                    <a:gs pos="51795">
                      <a:schemeClr val="tx1"/>
                    </a:gs>
                  </a:gsLst>
                  <a:lin ang="5400000" scaled="0"/>
                </a:gradFill>
                <a:latin typeface="Segoe UI"/>
              </a:rPr>
              <a:t>Accent 2</a:t>
            </a:r>
            <a:r>
              <a:rPr lang="en-US" sz="1800">
                <a:gradFill>
                  <a:gsLst>
                    <a:gs pos="90256">
                      <a:schemeClr val="tx1"/>
                    </a:gs>
                    <a:gs pos="51795">
                      <a:schemeClr val="tx1"/>
                    </a:gs>
                  </a:gsLst>
                  <a:lin ang="5400000" scaled="0"/>
                </a:gradFill>
                <a:latin typeface="Segoe UI"/>
              </a:rPr>
              <a:t> and </a:t>
            </a:r>
            <a:r>
              <a:rPr lang="en-US" sz="1800" b="1">
                <a:gradFill>
                  <a:gsLst>
                    <a:gs pos="90256">
                      <a:schemeClr val="tx1"/>
                    </a:gs>
                    <a:gs pos="51795">
                      <a:schemeClr val="tx1"/>
                    </a:gs>
                  </a:gsLst>
                  <a:lin ang="5400000" scaled="0"/>
                </a:gradFill>
                <a:latin typeface="Segoe UI"/>
              </a:rPr>
              <a:t>Accent 3</a:t>
            </a:r>
            <a:r>
              <a:rPr lang="en-US" sz="1800">
                <a:gradFill>
                  <a:gsLst>
                    <a:gs pos="90256">
                      <a:schemeClr val="tx1"/>
                    </a:gs>
                    <a:gs pos="51795">
                      <a:schemeClr val="tx1"/>
                    </a:gs>
                  </a:gsLst>
                  <a:lin ang="5400000" scaled="0"/>
                </a:gradFill>
                <a:latin typeface="Segoe UI"/>
              </a:rPr>
              <a:t> when additional colors are needed. </a:t>
            </a:r>
          </a:p>
        </p:txBody>
      </p:sp>
      <p:sp>
        <p:nvSpPr>
          <p:cNvPr id="29" name="Rectangle 28"/>
          <p:cNvSpPr/>
          <p:nvPr/>
        </p:nvSpPr>
        <p:spPr bwMode="auto">
          <a:xfrm>
            <a:off x="1119769" y="3265932"/>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2"/>
          <p:cNvSpPr txBox="1">
            <a:spLocks/>
          </p:cNvSpPr>
          <p:nvPr/>
        </p:nvSpPr>
        <p:spPr>
          <a:xfrm>
            <a:off x="6624382" y="5045189"/>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gradFill>
                  <a:gsLst>
                    <a:gs pos="90256">
                      <a:schemeClr val="tx1"/>
                    </a:gs>
                    <a:gs pos="51795">
                      <a:schemeClr val="tx1"/>
                    </a:gs>
                  </a:gsLst>
                  <a:lin ang="5400000" scaled="0"/>
                </a:gradFill>
                <a:latin typeface="Segoe UI"/>
              </a:rPr>
              <a:t>Use </a:t>
            </a:r>
            <a:r>
              <a:rPr lang="en-US" sz="1600" b="1">
                <a:gradFill>
                  <a:gsLst>
                    <a:gs pos="90256">
                      <a:schemeClr val="tx1"/>
                    </a:gs>
                    <a:gs pos="51795">
                      <a:schemeClr val="tx1"/>
                    </a:gs>
                  </a:gsLst>
                  <a:lin ang="5400000" scaled="0"/>
                </a:gradFill>
                <a:latin typeface="Segoe UI"/>
              </a:rPr>
              <a:t>Accents 4-6 </a:t>
            </a:r>
            <a:r>
              <a:rPr lang="en-US" sz="1600">
                <a:gradFill>
                  <a:gsLst>
                    <a:gs pos="90256">
                      <a:schemeClr val="tx1"/>
                    </a:gs>
                    <a:gs pos="51795">
                      <a:schemeClr val="tx1"/>
                    </a:gs>
                  </a:gsLst>
                  <a:lin ang="5400000" scaled="0"/>
                </a:gradFill>
                <a:latin typeface="Segoe UI"/>
              </a:rPr>
              <a:t>sparingly – only when more colors are necessary. </a:t>
            </a:r>
          </a:p>
        </p:txBody>
      </p:sp>
    </p:spTree>
    <p:extLst>
      <p:ext uri="{BB962C8B-B14F-4D97-AF65-F5344CB8AC3E}">
        <p14:creationId xmlns:p14="http://schemas.microsoft.com/office/powerpoint/2010/main" val="3941056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Video</a:t>
            </a:r>
          </a:p>
        </p:txBody>
      </p:sp>
    </p:spTree>
    <p:extLst>
      <p:ext uri="{BB962C8B-B14F-4D97-AF65-F5344CB8AC3E}">
        <p14:creationId xmlns:p14="http://schemas.microsoft.com/office/powerpoint/2010/main" val="2128580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a:t>Section title</a:t>
            </a:r>
          </a:p>
        </p:txBody>
      </p:sp>
    </p:spTree>
    <p:extLst>
      <p:ext uri="{BB962C8B-B14F-4D97-AF65-F5344CB8AC3E}">
        <p14:creationId xmlns:p14="http://schemas.microsoft.com/office/powerpoint/2010/main" val="862097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Slide for developer code and </a:t>
            </a:r>
            <a:r>
              <a:rPr lang="en-US" err="1"/>
              <a:t>Github</a:t>
            </a:r>
            <a:r>
              <a:rPr lang="en-US"/>
              <a:t> URLs</a:t>
            </a:r>
          </a:p>
        </p:txBody>
      </p:sp>
      <p:sp>
        <p:nvSpPr>
          <p:cNvPr id="5" name="Text Placeholder 4"/>
          <p:cNvSpPr>
            <a:spLocks noGrp="1"/>
          </p:cNvSpPr>
          <p:nvPr>
            <p:ph type="body" sz="quarter" idx="10"/>
          </p:nvPr>
        </p:nvSpPr>
        <p:spPr>
          <a:xfrm>
            <a:off x="274638" y="1221157"/>
            <a:ext cx="11887199" cy="3130088"/>
          </a:xfrm>
        </p:spPr>
        <p:txBody>
          <a:bodyPr/>
          <a:lstStyle/>
          <a:p>
            <a:r>
              <a:rPr lang="en-US"/>
              <a:t>This slide layout uses Consolas, a monotype font which is ideal for showing software code.</a:t>
            </a:r>
          </a:p>
          <a:p>
            <a:endParaRPr lang="en-US"/>
          </a:p>
          <a:p>
            <a:r>
              <a:rPr lang="en-US"/>
              <a:t>Also, provide info that gives attendees some specifics about what they will find when they</a:t>
            </a:r>
            <a:br>
              <a:rPr lang="en-US"/>
            </a:br>
            <a:r>
              <a:rPr lang="en-US"/>
              <a:t>look at your </a:t>
            </a:r>
            <a:r>
              <a:rPr lang="en-US" err="1"/>
              <a:t>Github</a:t>
            </a:r>
            <a:r>
              <a:rPr lang="en-US"/>
              <a:t> code. </a:t>
            </a:r>
          </a:p>
        </p:txBody>
      </p:sp>
    </p:spTree>
    <p:extLst>
      <p:ext uri="{BB962C8B-B14F-4D97-AF65-F5344CB8AC3E}">
        <p14:creationId xmlns:p14="http://schemas.microsoft.com/office/powerpoint/2010/main" val="828366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cs typeface="Segoe UI Light"/>
              </a:rPr>
              <a:t>Unlocking Fusion</a:t>
            </a:r>
            <a:r>
              <a:rPr lang="en-US"/>
              <a:t> with </a:t>
            </a:r>
            <a:r>
              <a:rPr lang="en-US">
                <a:solidFill>
                  <a:schemeClr val="tx1"/>
                </a:solidFill>
              </a:rPr>
              <a:t/>
            </a:r>
            <a:br>
              <a:rPr lang="en-US">
                <a:solidFill>
                  <a:schemeClr val="tx1"/>
                </a:solidFill>
              </a:rPr>
            </a:br>
            <a:r>
              <a:rPr lang="en-US"/>
              <a:t>Containers and Kubernetes</a:t>
            </a:r>
          </a:p>
        </p:txBody>
      </p:sp>
      <p:sp>
        <p:nvSpPr>
          <p:cNvPr id="5" name="Text Placeholder 4"/>
          <p:cNvSpPr>
            <a:spLocks noGrp="1"/>
          </p:cNvSpPr>
          <p:nvPr>
            <p:ph type="body" sz="quarter" idx="12"/>
          </p:nvPr>
        </p:nvSpPr>
        <p:spPr/>
        <p:txBody>
          <a:bodyPr vert="horz" wrap="square" lIns="164592" tIns="109728" rIns="164592" bIns="109728" rtlCol="0" anchor="t">
            <a:noAutofit/>
          </a:bodyPr>
          <a:lstStyle/>
          <a:p>
            <a:r>
              <a:rPr lang="en-US" dirty="0"/>
              <a:t>Jonathan Fraser</a:t>
            </a:r>
          </a:p>
          <a:p>
            <a:r>
              <a:rPr lang="en-US" sz="2000" dirty="0">
                <a:cs typeface="Segoe UI Semilight"/>
              </a:rPr>
              <a:t>Software Architect</a:t>
            </a:r>
            <a:endParaRPr lang="en-US" sz="2000" dirty="0"/>
          </a:p>
          <a:p>
            <a:r>
              <a:rPr lang="en-US" sz="2000" dirty="0"/>
              <a:t>General Fusion</a:t>
            </a:r>
          </a:p>
        </p:txBody>
      </p:sp>
      <p:sp>
        <p:nvSpPr>
          <p:cNvPr id="6" name="Text Placeholder 5"/>
          <p:cNvSpPr>
            <a:spLocks noGrp="1"/>
          </p:cNvSpPr>
          <p:nvPr>
            <p:ph type="body" sz="quarter" idx="15"/>
          </p:nvPr>
        </p:nvSpPr>
        <p:spPr>
          <a:xfrm>
            <a:off x="9418638" y="296863"/>
            <a:ext cx="2743200" cy="461665"/>
          </a:xfrm>
        </p:spPr>
        <p:txBody>
          <a:bodyPr/>
          <a:lstStyle/>
          <a:p>
            <a:r>
              <a:rPr lang="en-US" dirty="0"/>
              <a:t>T6983</a:t>
            </a:r>
          </a:p>
        </p:txBody>
      </p:sp>
      <p:sp>
        <p:nvSpPr>
          <p:cNvPr id="7" name="Text Placeholder 4"/>
          <p:cNvSpPr txBox="1">
            <a:spLocks/>
          </p:cNvSpPr>
          <p:nvPr/>
        </p:nvSpPr>
        <p:spPr>
          <a:xfrm>
            <a:off x="3932269" y="3954464"/>
            <a:ext cx="7315137" cy="1828007"/>
          </a:xfrm>
          <a:prstGeom prst="rect">
            <a:avLst/>
          </a:prstGeom>
          <a:noFill/>
        </p:spPr>
        <p:txBody>
          <a:bodyPr vert="horz" wrap="square" lIns="164592" tIns="109728" rIns="164592"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Jason Poon</a:t>
            </a:r>
          </a:p>
          <a:p>
            <a:r>
              <a:rPr lang="en-US" sz="2000"/>
              <a:t>Senior Software Developer</a:t>
            </a:r>
          </a:p>
          <a:p>
            <a:r>
              <a:rPr lang="en-US" sz="2000"/>
              <a:t>Microsoft</a:t>
            </a: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t>Some speakers at Microsoft like to use this slide for hidden “notes slides”. </a:t>
            </a:r>
          </a:p>
          <a:p>
            <a:r>
              <a:rPr lang="en-US"/>
              <a:t>Delete it if you don’t want to use it.</a:t>
            </a:r>
          </a:p>
        </p:txBody>
      </p:sp>
      <p:sp>
        <p:nvSpPr>
          <p:cNvPr id="7" name="Text Placeholder 6"/>
          <p:cNvSpPr>
            <a:spLocks noGrp="1"/>
          </p:cNvSpPr>
          <p:nvPr>
            <p:ph type="body" sz="quarter" idx="11"/>
          </p:nvPr>
        </p:nvSpPr>
        <p:spPr/>
        <p:txBody>
          <a:bodyPr/>
          <a:lstStyle/>
          <a:p>
            <a:r>
              <a:rPr lang="en-US"/>
              <a:t>NEXT: &lt;next slide title&gt;</a:t>
            </a:r>
          </a:p>
        </p:txBody>
      </p:sp>
      <p:sp>
        <p:nvSpPr>
          <p:cNvPr id="4" name="Title 3"/>
          <p:cNvSpPr>
            <a:spLocks noGrp="1"/>
          </p:cNvSpPr>
          <p:nvPr>
            <p:ph type="title"/>
          </p:nvPr>
        </p:nvSpPr>
        <p:spPr/>
        <p:txBody>
          <a:bodyPr/>
          <a:lstStyle/>
          <a:p>
            <a:r>
              <a:rPr lang="en-US"/>
              <a:t>Notes (hidden)</a:t>
            </a:r>
          </a:p>
        </p:txBody>
      </p:sp>
    </p:spTree>
    <p:extLst>
      <p:ext uri="{BB962C8B-B14F-4D97-AF65-F5344CB8AC3E}">
        <p14:creationId xmlns:p14="http://schemas.microsoft.com/office/powerpoint/2010/main" val="2389561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a.jpg"/>
          <p:cNvPicPr>
            <a:picLocks noChangeAspect="1"/>
          </p:cNvPicPr>
          <p:nvPr/>
        </p:nvPicPr>
        <p:blipFill rotWithShape="1">
          <a:blip r:embed="rId3"/>
          <a:srcRect l="15296" t="564" r="3957" b="1733"/>
          <a:stretch/>
        </p:blipFill>
        <p:spPr>
          <a:xfrm>
            <a:off x="0" y="675139"/>
            <a:ext cx="3079750" cy="3732593"/>
          </a:xfrm>
          <a:prstGeom prst="rect">
            <a:avLst/>
          </a:prstGeom>
          <a:ln>
            <a:solidFill>
              <a:schemeClr val="tx1"/>
            </a:solidFill>
          </a:ln>
        </p:spPr>
      </p:pic>
      <p:pic>
        <p:nvPicPr>
          <p:cNvPr id="10" name="Picture 10" descr="d.jpeg"/>
          <p:cNvPicPr>
            <a:picLocks noChangeAspect="1"/>
          </p:cNvPicPr>
          <p:nvPr/>
        </p:nvPicPr>
        <p:blipFill rotWithShape="1">
          <a:blip r:embed="rId4"/>
          <a:srcRect l="12026" t="3974" r="20795"/>
          <a:stretch/>
        </p:blipFill>
        <p:spPr>
          <a:xfrm>
            <a:off x="8126480" y="675140"/>
            <a:ext cx="3902241" cy="3730174"/>
          </a:xfrm>
          <a:prstGeom prst="rect">
            <a:avLst/>
          </a:prstGeom>
          <a:noFill/>
          <a:ln>
            <a:solidFill>
              <a:schemeClr val="tx1"/>
            </a:solidFill>
          </a:ln>
        </p:spPr>
      </p:pic>
      <p:sp>
        <p:nvSpPr>
          <p:cNvPr id="9" name="Rectangle 8"/>
          <p:cNvSpPr/>
          <p:nvPr/>
        </p:nvSpPr>
        <p:spPr bwMode="auto">
          <a:xfrm>
            <a:off x="-1" y="5065358"/>
            <a:ext cx="12436475" cy="1109531"/>
          </a:xfrm>
          <a:prstGeom prst="rect">
            <a:avLst/>
          </a:prstGeom>
          <a:solidFill>
            <a:srgbClr val="D91E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6" descr="b.jpeg"/>
          <p:cNvPicPr>
            <a:picLocks noChangeAspect="1"/>
          </p:cNvPicPr>
          <p:nvPr/>
        </p:nvPicPr>
        <p:blipFill rotWithShape="1">
          <a:blip r:embed="rId5"/>
          <a:srcRect l="24759" t="21966" r="20094" b="9327"/>
          <a:stretch/>
        </p:blipFill>
        <p:spPr>
          <a:xfrm>
            <a:off x="2993575" y="675140"/>
            <a:ext cx="5247205" cy="3732592"/>
          </a:xfrm>
          <a:prstGeom prst="rect">
            <a:avLst/>
          </a:prstGeom>
          <a:noFill/>
          <a:ln>
            <a:solidFill>
              <a:schemeClr val="tx1"/>
            </a:solidFill>
          </a:ln>
        </p:spPr>
      </p:pic>
      <p:pic>
        <p:nvPicPr>
          <p:cNvPr id="8" name="Picture 8" descr="c.jpeg"/>
          <p:cNvPicPr>
            <a:picLocks noChangeAspect="1"/>
          </p:cNvPicPr>
          <p:nvPr/>
        </p:nvPicPr>
        <p:blipFill rotWithShape="1">
          <a:blip r:embed="rId6"/>
          <a:srcRect l="10578" r="8027"/>
          <a:stretch/>
        </p:blipFill>
        <p:spPr>
          <a:xfrm>
            <a:off x="11728683" y="672722"/>
            <a:ext cx="4599500" cy="3733801"/>
          </a:xfrm>
          <a:prstGeom prst="rect">
            <a:avLst/>
          </a:prstGeom>
          <a:noFill/>
          <a:ln>
            <a:solidFill>
              <a:schemeClr val="tx1"/>
            </a:solidFill>
          </a:ln>
        </p:spPr>
      </p:pic>
      <p:pic>
        <p:nvPicPr>
          <p:cNvPr id="7" name="Picture 6"/>
          <p:cNvPicPr>
            <a:picLocks noChangeAspect="1"/>
          </p:cNvPicPr>
          <p:nvPr/>
        </p:nvPicPr>
        <p:blipFill rotWithShape="1">
          <a:blip r:embed="rId7"/>
          <a:srcRect l="1021" t="39834" r="-1021" b="40556"/>
          <a:stretch/>
        </p:blipFill>
        <p:spPr>
          <a:xfrm>
            <a:off x="3677046" y="5124545"/>
            <a:ext cx="5082380" cy="996635"/>
          </a:xfrm>
          <a:prstGeom prst="rect">
            <a:avLst/>
          </a:prstGeom>
        </p:spPr>
      </p:pic>
    </p:spTree>
    <p:extLst>
      <p:ext uri="{BB962C8B-B14F-4D97-AF65-F5344CB8AC3E}">
        <p14:creationId xmlns:p14="http://schemas.microsoft.com/office/powerpoint/2010/main" val="159226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13863E-6 1.86564E-6 L -0.24994 1.86564E-6 " pathEditMode="relative" rAng="0" ptsTypes="AA">
                                      <p:cBhvr>
                                        <p:cTn id="6" dur="20000" fill="hold"/>
                                        <p:tgtEl>
                                          <p:spTgt spid="6"/>
                                        </p:tgtEl>
                                        <p:attrNameLst>
                                          <p:attrName>ppt_x</p:attrName>
                                          <p:attrName>ppt_y</p:attrName>
                                        </p:attrNameLst>
                                      </p:cBhvr>
                                      <p:rCtr x="-12497" y="0"/>
                                    </p:animMotion>
                                  </p:childTnLst>
                                </p:cTn>
                              </p:par>
                              <p:par>
                                <p:cTn id="7" presetID="35" presetClass="path" presetSubtype="0" accel="50000" decel="50000" fill="hold" nodeType="withEffect">
                                  <p:stCondLst>
                                    <p:cond delay="0"/>
                                  </p:stCondLst>
                                  <p:childTnLst>
                                    <p:animMotion origin="layout" path="M -4.00817E-6 -1.17113E-6 L -0.24993 -1.17113E-6 " pathEditMode="relative" rAng="0" ptsTypes="AA">
                                      <p:cBhvr>
                                        <p:cTn id="8" dur="20000" fill="hold"/>
                                        <p:tgtEl>
                                          <p:spTgt spid="8"/>
                                        </p:tgtEl>
                                        <p:attrNameLst>
                                          <p:attrName>ppt_x</p:attrName>
                                          <p:attrName>ppt_y</p:attrName>
                                        </p:attrNameLst>
                                      </p:cBhvr>
                                      <p:rCtr x="-12497" y="0"/>
                                    </p:animMotion>
                                  </p:childTnLst>
                                </p:cTn>
                              </p:par>
                              <p:par>
                                <p:cTn id="9" presetID="35" presetClass="path" presetSubtype="0" accel="50000" decel="50000" fill="hold" nodeType="withEffect">
                                  <p:stCondLst>
                                    <p:cond delay="0"/>
                                  </p:stCondLst>
                                  <p:childTnLst>
                                    <p:animMotion origin="layout" path="M -4.01583E-6 -1.17113E-6 L -0.24993 -1.17113E-6 " pathEditMode="relative" rAng="0" ptsTypes="AA">
                                      <p:cBhvr>
                                        <p:cTn id="10" dur="20000" fill="hold"/>
                                        <p:tgtEl>
                                          <p:spTgt spid="10"/>
                                        </p:tgtEl>
                                        <p:attrNameLst>
                                          <p:attrName>ppt_x</p:attrName>
                                          <p:attrName>ppt_y</p:attrName>
                                        </p:attrNameLst>
                                      </p:cBhvr>
                                      <p:rCtr x="-12497" y="0"/>
                                    </p:animMotion>
                                  </p:childTnLst>
                                </p:cTn>
                              </p:par>
                              <p:par>
                                <p:cTn id="11" presetID="35" presetClass="path" presetSubtype="0" accel="50000" decel="50000" fill="hold" nodeType="withEffect">
                                  <p:stCondLst>
                                    <p:cond delay="0"/>
                                  </p:stCondLst>
                                  <p:childTnLst>
                                    <p:animMotion origin="layout" path="M 7.50574E-7 1.86564E-6 L -0.25006 1.86564E-6 " pathEditMode="relative" rAng="0" ptsTypes="AA">
                                      <p:cBhvr>
                                        <p:cTn id="12" dur="20000" fill="hold"/>
                                        <p:tgtEl>
                                          <p:spTgt spid="11"/>
                                        </p:tgtEl>
                                        <p:attrNameLst>
                                          <p:attrName>ppt_x</p:attrName>
                                          <p:attrName>ppt_y</p:attrName>
                                        </p:attrNameLst>
                                      </p:cBhvr>
                                      <p:rCtr x="-12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4494300" y="5035309"/>
            <a:ext cx="1461570" cy="1466456"/>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6688009" y="2082095"/>
            <a:ext cx="5748466" cy="864508"/>
            <a:chOff x="6688009" y="2082095"/>
            <a:chExt cx="5748466" cy="864508"/>
          </a:xfrm>
        </p:grpSpPr>
        <p:sp>
          <p:nvSpPr>
            <p:cNvPr id="325" name="Rectangle 324"/>
            <p:cNvSpPr/>
            <p:nvPr/>
          </p:nvSpPr>
          <p:spPr bwMode="auto">
            <a:xfrm>
              <a:off x="6688009" y="2082095"/>
              <a:ext cx="5748466" cy="86116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3200" dirty="0">
                  <a:solidFill>
                    <a:schemeClr val="tx1"/>
                  </a:solidFill>
                  <a:latin typeface="+mj-lt"/>
                </a:rPr>
                <a:t> </a:t>
              </a:r>
              <a:r>
                <a:rPr lang="en-US" sz="2800" dirty="0">
                  <a:solidFill>
                    <a:schemeClr val="tx1"/>
                  </a:solidFill>
                  <a:latin typeface="+mj-lt"/>
                </a:rPr>
                <a:t>1</a:t>
              </a:r>
              <a:endParaRPr lang="en-US" sz="3200" dirty="0">
                <a:solidFill>
                  <a:schemeClr val="tx1"/>
                </a:solidFill>
                <a:latin typeface="+mj-lt"/>
              </a:endParaRPr>
            </a:p>
          </p:txBody>
        </p:sp>
        <p:sp>
          <p:nvSpPr>
            <p:cNvPr id="19" name="Rectangle 18"/>
            <p:cNvSpPr/>
            <p:nvPr/>
          </p:nvSpPr>
          <p:spPr bwMode="auto">
            <a:xfrm>
              <a:off x="7237455" y="2094450"/>
              <a:ext cx="2625801" cy="852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dirty="0"/>
                <a:t>Disparate Language and Tools</a:t>
              </a:r>
            </a:p>
          </p:txBody>
        </p:sp>
      </p:grpSp>
      <p:sp>
        <p:nvSpPr>
          <p:cNvPr id="7" name="Rectangle: Rounded Corners 6"/>
          <p:cNvSpPr/>
          <p:nvPr/>
        </p:nvSpPr>
        <p:spPr bwMode="auto">
          <a:xfrm>
            <a:off x="1623605" y="3530033"/>
            <a:ext cx="1755124" cy="862385"/>
          </a:xfrm>
          <a:prstGeom prst="roundRect">
            <a:avLst/>
          </a:prstGeom>
          <a:solidFill>
            <a:srgbClr val="FFFFFF"/>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Processing</a:t>
            </a:r>
          </a:p>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Code</a:t>
            </a:r>
          </a:p>
        </p:txBody>
      </p:sp>
      <p:cxnSp>
        <p:nvCxnSpPr>
          <p:cNvPr id="10" name="Connector: Elbow 9"/>
          <p:cNvCxnSpPr>
            <a:stCxn id="270" idx="3"/>
            <a:endCxn id="7" idx="0"/>
          </p:cNvCxnSpPr>
          <p:nvPr/>
        </p:nvCxnSpPr>
        <p:spPr>
          <a:xfrm rot="16200000" flipH="1">
            <a:off x="1433084" y="2461949"/>
            <a:ext cx="1017355" cy="1118812"/>
          </a:xfrm>
          <a:prstGeom prst="bentConnector3">
            <a:avLst>
              <a:gd name="adj1" fmla="val 23721"/>
            </a:avLst>
          </a:prstGeom>
          <a:ln w="4445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p:cNvCxnSpPr/>
          <p:nvPr/>
        </p:nvCxnSpPr>
        <p:spPr>
          <a:xfrm rot="5400000">
            <a:off x="2546028" y="2475665"/>
            <a:ext cx="1009507" cy="1099230"/>
          </a:xfrm>
          <a:prstGeom prst="bentConnector3">
            <a:avLst>
              <a:gd name="adj1" fmla="val 23103"/>
            </a:avLst>
          </a:prstGeom>
          <a:ln w="4445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7" idx="2"/>
            <a:endCxn id="284" idx="1"/>
          </p:cNvCxnSpPr>
          <p:nvPr/>
        </p:nvCxnSpPr>
        <p:spPr>
          <a:xfrm rot="16200000" flipH="1">
            <a:off x="2078793" y="4814792"/>
            <a:ext cx="845313" cy="564"/>
          </a:xfrm>
          <a:prstGeom prst="bentConnector3">
            <a:avLst>
              <a:gd name="adj1" fmla="val 50000"/>
            </a:avLst>
          </a:prstGeom>
          <a:ln w="4445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22" idx="0"/>
            <a:endCxn id="7" idx="3"/>
          </p:cNvCxnSpPr>
          <p:nvPr/>
        </p:nvCxnSpPr>
        <p:spPr>
          <a:xfrm rot="16200000" flipV="1">
            <a:off x="3764866" y="3575090"/>
            <a:ext cx="1074083" cy="1846356"/>
          </a:xfrm>
          <a:prstGeom prst="bentConnector2">
            <a:avLst/>
          </a:prstGeom>
          <a:ln w="38100">
            <a:solidFill>
              <a:srgbClr val="D2D2D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p:cNvCxnSpPr>
            <a:stCxn id="22" idx="0"/>
            <a:endCxn id="278" idx="4"/>
          </p:cNvCxnSpPr>
          <p:nvPr/>
        </p:nvCxnSpPr>
        <p:spPr>
          <a:xfrm rot="16200000" flipV="1">
            <a:off x="3254242" y="3064465"/>
            <a:ext cx="3048461" cy="893227"/>
          </a:xfrm>
          <a:prstGeom prst="bentConnector2">
            <a:avLst/>
          </a:prstGeom>
          <a:ln w="38100">
            <a:solidFill>
              <a:srgbClr val="D2D2D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28" name="Title 1"/>
          <p:cNvSpPr>
            <a:spLocks noGrp="1"/>
          </p:cNvSpPr>
          <p:nvPr>
            <p:ph type="title"/>
          </p:nvPr>
        </p:nvSpPr>
        <p:spPr>
          <a:xfrm>
            <a:off x="274639" y="295274"/>
            <a:ext cx="11889564" cy="917575"/>
          </a:xfrm>
        </p:spPr>
        <p:txBody>
          <a:bodyPr/>
          <a:lstStyle/>
          <a:p>
            <a:r>
              <a:rPr lang="en-US" dirty="0">
                <a:cs typeface="Segoe UI Light"/>
              </a:rPr>
              <a:t>Experimental Data Management</a:t>
            </a:r>
          </a:p>
        </p:txBody>
      </p:sp>
      <p:grpSp>
        <p:nvGrpSpPr>
          <p:cNvPr id="8" name="Group 7"/>
          <p:cNvGrpSpPr/>
          <p:nvPr/>
        </p:nvGrpSpPr>
        <p:grpSpPr>
          <a:xfrm>
            <a:off x="6688006" y="3113173"/>
            <a:ext cx="5748469" cy="864508"/>
            <a:chOff x="6688006" y="3113173"/>
            <a:chExt cx="5748469" cy="864508"/>
          </a:xfrm>
        </p:grpSpPr>
        <p:sp>
          <p:nvSpPr>
            <p:cNvPr id="326" name="Rectangle 325"/>
            <p:cNvSpPr/>
            <p:nvPr/>
          </p:nvSpPr>
          <p:spPr bwMode="auto">
            <a:xfrm>
              <a:off x="6688006" y="3113173"/>
              <a:ext cx="5748469" cy="86116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3200" dirty="0">
                  <a:solidFill>
                    <a:schemeClr val="tx1"/>
                  </a:solidFill>
                  <a:latin typeface="+mj-lt"/>
                </a:rPr>
                <a:t> </a:t>
              </a:r>
              <a:r>
                <a:rPr lang="en-US" sz="2800" dirty="0">
                  <a:solidFill>
                    <a:schemeClr val="tx1"/>
                  </a:solidFill>
                  <a:latin typeface="+mj-lt"/>
                </a:rPr>
                <a:t>2</a:t>
              </a:r>
              <a:endParaRPr lang="en-US" sz="3200" dirty="0">
                <a:solidFill>
                  <a:schemeClr val="tx1"/>
                </a:solidFill>
                <a:latin typeface="+mj-lt"/>
              </a:endParaRPr>
            </a:p>
          </p:txBody>
        </p:sp>
        <p:sp>
          <p:nvSpPr>
            <p:cNvPr id="224" name="Rectangle 223"/>
            <p:cNvSpPr/>
            <p:nvPr/>
          </p:nvSpPr>
          <p:spPr bwMode="auto">
            <a:xfrm>
              <a:off x="7237453" y="3116515"/>
              <a:ext cx="2625801" cy="8611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dirty="0"/>
                <a:t>Job Scheduling</a:t>
              </a:r>
            </a:p>
          </p:txBody>
        </p:sp>
      </p:grpSp>
      <p:grpSp>
        <p:nvGrpSpPr>
          <p:cNvPr id="9" name="Group 8"/>
          <p:cNvGrpSpPr/>
          <p:nvPr/>
        </p:nvGrpSpPr>
        <p:grpSpPr>
          <a:xfrm>
            <a:off x="6688005" y="4131895"/>
            <a:ext cx="5748470" cy="865913"/>
            <a:chOff x="6688005" y="4131895"/>
            <a:chExt cx="5748470" cy="865913"/>
          </a:xfrm>
        </p:grpSpPr>
        <p:sp>
          <p:nvSpPr>
            <p:cNvPr id="327" name="Rectangle 326"/>
            <p:cNvSpPr/>
            <p:nvPr/>
          </p:nvSpPr>
          <p:spPr bwMode="auto">
            <a:xfrm>
              <a:off x="6688005" y="4136642"/>
              <a:ext cx="5748470" cy="86116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800" dirty="0">
                  <a:solidFill>
                    <a:schemeClr val="tx1"/>
                  </a:solidFill>
                  <a:latin typeface="+mj-lt"/>
                </a:rPr>
                <a:t> 3</a:t>
              </a:r>
            </a:p>
          </p:txBody>
        </p:sp>
        <p:sp>
          <p:nvSpPr>
            <p:cNvPr id="225" name="Rectangle 224"/>
            <p:cNvSpPr/>
            <p:nvPr/>
          </p:nvSpPr>
          <p:spPr bwMode="auto">
            <a:xfrm>
              <a:off x="7237452" y="4131895"/>
              <a:ext cx="2625801" cy="8659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dirty="0"/>
                <a:t>Data </a:t>
              </a:r>
              <a:r>
                <a:rPr lang="en-US" sz="2000" dirty="0">
                  <a:cs typeface="Segoe UI Light"/>
                </a:rPr>
                <a:t>Provenance</a:t>
              </a:r>
              <a:endParaRPr lang="en-US" sz="2000" dirty="0"/>
            </a:p>
          </p:txBody>
        </p:sp>
      </p:grpSp>
      <p:grpSp>
        <p:nvGrpSpPr>
          <p:cNvPr id="11" name="Group 10"/>
          <p:cNvGrpSpPr/>
          <p:nvPr/>
        </p:nvGrpSpPr>
        <p:grpSpPr>
          <a:xfrm>
            <a:off x="6688005" y="5167720"/>
            <a:ext cx="5748470" cy="864509"/>
            <a:chOff x="6688005" y="5167720"/>
            <a:chExt cx="5748470" cy="864509"/>
          </a:xfrm>
        </p:grpSpPr>
        <p:sp>
          <p:nvSpPr>
            <p:cNvPr id="328" name="Rectangle 327"/>
            <p:cNvSpPr/>
            <p:nvPr/>
          </p:nvSpPr>
          <p:spPr bwMode="auto">
            <a:xfrm>
              <a:off x="6688005" y="5171063"/>
              <a:ext cx="5748470" cy="86116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3200" dirty="0">
                  <a:solidFill>
                    <a:schemeClr val="tx1"/>
                  </a:solidFill>
                  <a:latin typeface="+mj-lt"/>
                </a:rPr>
                <a:t> </a:t>
              </a:r>
              <a:r>
                <a:rPr lang="en-US" sz="2800" dirty="0">
                  <a:solidFill>
                    <a:schemeClr val="tx1"/>
                  </a:solidFill>
                  <a:latin typeface="+mj-lt"/>
                </a:rPr>
                <a:t>4</a:t>
              </a:r>
              <a:endParaRPr lang="en-US" sz="3200" dirty="0">
                <a:solidFill>
                  <a:schemeClr val="tx1"/>
                </a:solidFill>
                <a:latin typeface="+mj-lt"/>
              </a:endParaRPr>
            </a:p>
          </p:txBody>
        </p:sp>
        <p:sp>
          <p:nvSpPr>
            <p:cNvPr id="226" name="Rectangle 225"/>
            <p:cNvSpPr/>
            <p:nvPr/>
          </p:nvSpPr>
          <p:spPr bwMode="auto">
            <a:xfrm>
              <a:off x="7237453" y="5167720"/>
              <a:ext cx="2625801" cy="864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dirty="0">
                  <a:cs typeface="Segoe UI Semilight"/>
                </a:rPr>
                <a:t>Collaboration</a:t>
              </a:r>
            </a:p>
          </p:txBody>
        </p:sp>
      </p:grpSp>
      <p:sp>
        <p:nvSpPr>
          <p:cNvPr id="258" name="TextBox 257"/>
          <p:cNvSpPr txBox="1"/>
          <p:nvPr/>
        </p:nvSpPr>
        <p:spPr>
          <a:xfrm>
            <a:off x="6500435" y="1397535"/>
            <a:ext cx="2480983" cy="6278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CHALLENGES</a:t>
            </a:r>
            <a:r>
              <a:rPr lang="en-US" sz="2400" dirty="0">
                <a:gradFill>
                  <a:gsLst>
                    <a:gs pos="2917">
                      <a:schemeClr val="tx1"/>
                    </a:gs>
                    <a:gs pos="30000">
                      <a:schemeClr val="tx1"/>
                    </a:gs>
                  </a:gsLst>
                  <a:lin ang="5400000" scaled="0"/>
                </a:gradFill>
              </a:rPr>
              <a:t>:</a:t>
            </a:r>
          </a:p>
        </p:txBody>
      </p:sp>
      <p:sp>
        <p:nvSpPr>
          <p:cNvPr id="401" name="Rectangle 400"/>
          <p:cNvSpPr/>
          <p:nvPr/>
        </p:nvSpPr>
        <p:spPr bwMode="auto">
          <a:xfrm>
            <a:off x="9944100" y="1054470"/>
            <a:ext cx="2492375" cy="5591363"/>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02" name="Picture 4" descr="Image result for kubernetes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3836" y="3120849"/>
            <a:ext cx="1872902" cy="1605345"/>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6" descr="Image result for pachyderm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6220" y="1205947"/>
            <a:ext cx="1752599" cy="175259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16" descr="Image result for docker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5977" y="4783704"/>
            <a:ext cx="1597718" cy="159771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720865" y="5090865"/>
            <a:ext cx="992589" cy="1461209"/>
            <a:chOff x="5107994" y="5180419"/>
            <a:chExt cx="854075" cy="1257300"/>
          </a:xfrm>
        </p:grpSpPr>
        <p:sp>
          <p:nvSpPr>
            <p:cNvPr id="165" name="Freeform 246"/>
            <p:cNvSpPr>
              <a:spLocks/>
            </p:cNvSpPr>
            <p:nvPr/>
          </p:nvSpPr>
          <p:spPr bwMode="auto">
            <a:xfrm>
              <a:off x="5439782" y="5437594"/>
              <a:ext cx="498475" cy="636588"/>
            </a:xfrm>
            <a:custGeom>
              <a:avLst/>
              <a:gdLst>
                <a:gd name="T0" fmla="*/ 280 w 280"/>
                <a:gd name="T1" fmla="*/ 309 h 359"/>
                <a:gd name="T2" fmla="*/ 0 w 280"/>
                <a:gd name="T3" fmla="*/ 145 h 359"/>
                <a:gd name="T4" fmla="*/ 0 w 280"/>
                <a:gd name="T5" fmla="*/ 6 h 359"/>
                <a:gd name="T6" fmla="*/ 215 w 280"/>
                <a:gd name="T7" fmla="*/ 0 h 359"/>
                <a:gd name="T8" fmla="*/ 217 w 280"/>
                <a:gd name="T9" fmla="*/ 15 h 359"/>
                <a:gd name="T10" fmla="*/ 280 w 280"/>
                <a:gd name="T11" fmla="*/ 309 h 359"/>
              </a:gdLst>
              <a:ahLst/>
              <a:cxnLst>
                <a:cxn ang="0">
                  <a:pos x="T0" y="T1"/>
                </a:cxn>
                <a:cxn ang="0">
                  <a:pos x="T2" y="T3"/>
                </a:cxn>
                <a:cxn ang="0">
                  <a:pos x="T4" y="T5"/>
                </a:cxn>
                <a:cxn ang="0">
                  <a:pos x="T6" y="T7"/>
                </a:cxn>
                <a:cxn ang="0">
                  <a:pos x="T8" y="T9"/>
                </a:cxn>
                <a:cxn ang="0">
                  <a:pos x="T10" y="T11"/>
                </a:cxn>
              </a:cxnLst>
              <a:rect l="0" t="0" r="r" b="b"/>
              <a:pathLst>
                <a:path w="280" h="359">
                  <a:moveTo>
                    <a:pt x="280" y="309"/>
                  </a:moveTo>
                  <a:cubicBezTo>
                    <a:pt x="113" y="359"/>
                    <a:pt x="0" y="145"/>
                    <a:pt x="0" y="145"/>
                  </a:cubicBezTo>
                  <a:cubicBezTo>
                    <a:pt x="0" y="6"/>
                    <a:pt x="0" y="6"/>
                    <a:pt x="0" y="6"/>
                  </a:cubicBezTo>
                  <a:cubicBezTo>
                    <a:pt x="215" y="0"/>
                    <a:pt x="215" y="0"/>
                    <a:pt x="215" y="0"/>
                  </a:cubicBezTo>
                  <a:cubicBezTo>
                    <a:pt x="217" y="15"/>
                    <a:pt x="217" y="15"/>
                    <a:pt x="217" y="15"/>
                  </a:cubicBezTo>
                  <a:cubicBezTo>
                    <a:pt x="217" y="180"/>
                    <a:pt x="217" y="252"/>
                    <a:pt x="280" y="30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247"/>
            <p:cNvSpPr>
              <a:spLocks/>
            </p:cNvSpPr>
            <p:nvPr/>
          </p:nvSpPr>
          <p:spPr bwMode="auto">
            <a:xfrm>
              <a:off x="5325482" y="5712231"/>
              <a:ext cx="414338" cy="393700"/>
            </a:xfrm>
            <a:custGeom>
              <a:avLst/>
              <a:gdLst>
                <a:gd name="T0" fmla="*/ 208 w 232"/>
                <a:gd name="T1" fmla="*/ 110 h 222"/>
                <a:gd name="T2" fmla="*/ 196 w 232"/>
                <a:gd name="T3" fmla="*/ 98 h 222"/>
                <a:gd name="T4" fmla="*/ 196 w 232"/>
                <a:gd name="T5" fmla="*/ 0 h 222"/>
                <a:gd name="T6" fmla="*/ 39 w 232"/>
                <a:gd name="T7" fmla="*/ 0 h 222"/>
                <a:gd name="T8" fmla="*/ 39 w 232"/>
                <a:gd name="T9" fmla="*/ 98 h 222"/>
                <a:gd name="T10" fmla="*/ 27 w 232"/>
                <a:gd name="T11" fmla="*/ 110 h 222"/>
                <a:gd name="T12" fmla="*/ 0 w 232"/>
                <a:gd name="T13" fmla="*/ 110 h 222"/>
                <a:gd name="T14" fmla="*/ 0 w 232"/>
                <a:gd name="T15" fmla="*/ 222 h 222"/>
                <a:gd name="T16" fmla="*/ 232 w 232"/>
                <a:gd name="T17" fmla="*/ 222 h 222"/>
                <a:gd name="T18" fmla="*/ 232 w 232"/>
                <a:gd name="T19" fmla="*/ 110 h 222"/>
                <a:gd name="T20" fmla="*/ 208 w 232"/>
                <a:gd name="T21" fmla="*/ 11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22">
                  <a:moveTo>
                    <a:pt x="208" y="110"/>
                  </a:moveTo>
                  <a:cubicBezTo>
                    <a:pt x="201" y="110"/>
                    <a:pt x="196" y="105"/>
                    <a:pt x="196" y="98"/>
                  </a:cubicBezTo>
                  <a:cubicBezTo>
                    <a:pt x="196" y="0"/>
                    <a:pt x="196" y="0"/>
                    <a:pt x="196" y="0"/>
                  </a:cubicBezTo>
                  <a:cubicBezTo>
                    <a:pt x="39" y="0"/>
                    <a:pt x="39" y="0"/>
                    <a:pt x="39" y="0"/>
                  </a:cubicBezTo>
                  <a:cubicBezTo>
                    <a:pt x="39" y="98"/>
                    <a:pt x="39" y="98"/>
                    <a:pt x="39" y="98"/>
                  </a:cubicBezTo>
                  <a:cubicBezTo>
                    <a:pt x="39" y="105"/>
                    <a:pt x="34" y="110"/>
                    <a:pt x="27" y="110"/>
                  </a:cubicBezTo>
                  <a:cubicBezTo>
                    <a:pt x="0" y="110"/>
                    <a:pt x="0" y="110"/>
                    <a:pt x="0" y="110"/>
                  </a:cubicBezTo>
                  <a:cubicBezTo>
                    <a:pt x="0" y="222"/>
                    <a:pt x="0" y="222"/>
                    <a:pt x="0" y="222"/>
                  </a:cubicBezTo>
                  <a:cubicBezTo>
                    <a:pt x="232" y="222"/>
                    <a:pt x="232" y="222"/>
                    <a:pt x="232" y="222"/>
                  </a:cubicBezTo>
                  <a:cubicBezTo>
                    <a:pt x="232" y="110"/>
                    <a:pt x="232" y="110"/>
                    <a:pt x="232" y="110"/>
                  </a:cubicBezTo>
                  <a:cubicBezTo>
                    <a:pt x="208" y="110"/>
                    <a:pt x="208" y="110"/>
                    <a:pt x="208" y="110"/>
                  </a:cubicBezTo>
                </a:path>
              </a:pathLst>
            </a:custGeom>
            <a:solidFill>
              <a:srgbClr val="8350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48"/>
            <p:cNvSpPr>
              <a:spLocks/>
            </p:cNvSpPr>
            <p:nvPr/>
          </p:nvSpPr>
          <p:spPr bwMode="auto">
            <a:xfrm>
              <a:off x="5107994" y="5905906"/>
              <a:ext cx="854075" cy="531813"/>
            </a:xfrm>
            <a:custGeom>
              <a:avLst/>
              <a:gdLst>
                <a:gd name="T0" fmla="*/ 304 w 479"/>
                <a:gd name="T1" fmla="*/ 0 h 300"/>
                <a:gd name="T2" fmla="*/ 164 w 479"/>
                <a:gd name="T3" fmla="*/ 0 h 300"/>
                <a:gd name="T4" fmla="*/ 14 w 479"/>
                <a:gd name="T5" fmla="*/ 138 h 300"/>
                <a:gd name="T6" fmla="*/ 1 w 479"/>
                <a:gd name="T7" fmla="*/ 279 h 300"/>
                <a:gd name="T8" fmla="*/ 21 w 479"/>
                <a:gd name="T9" fmla="*/ 300 h 300"/>
                <a:gd name="T10" fmla="*/ 458 w 479"/>
                <a:gd name="T11" fmla="*/ 300 h 300"/>
                <a:gd name="T12" fmla="*/ 478 w 479"/>
                <a:gd name="T13" fmla="*/ 279 h 300"/>
                <a:gd name="T14" fmla="*/ 465 w 479"/>
                <a:gd name="T15" fmla="*/ 138 h 300"/>
                <a:gd name="T16" fmla="*/ 315 w 479"/>
                <a:gd name="T17" fmla="*/ 0 h 300"/>
                <a:gd name="T18" fmla="*/ 304 w 479"/>
                <a:gd name="T1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300">
                  <a:moveTo>
                    <a:pt x="304" y="0"/>
                  </a:moveTo>
                  <a:cubicBezTo>
                    <a:pt x="304" y="1"/>
                    <a:pt x="164" y="0"/>
                    <a:pt x="164" y="0"/>
                  </a:cubicBezTo>
                  <a:cubicBezTo>
                    <a:pt x="86" y="0"/>
                    <a:pt x="20" y="60"/>
                    <a:pt x="14" y="138"/>
                  </a:cubicBezTo>
                  <a:cubicBezTo>
                    <a:pt x="1" y="279"/>
                    <a:pt x="1" y="279"/>
                    <a:pt x="1" y="279"/>
                  </a:cubicBezTo>
                  <a:cubicBezTo>
                    <a:pt x="0" y="290"/>
                    <a:pt x="9" y="300"/>
                    <a:pt x="21" y="300"/>
                  </a:cubicBezTo>
                  <a:cubicBezTo>
                    <a:pt x="458" y="300"/>
                    <a:pt x="458" y="300"/>
                    <a:pt x="458" y="300"/>
                  </a:cubicBezTo>
                  <a:cubicBezTo>
                    <a:pt x="470" y="300"/>
                    <a:pt x="479" y="290"/>
                    <a:pt x="478" y="279"/>
                  </a:cubicBezTo>
                  <a:cubicBezTo>
                    <a:pt x="465" y="138"/>
                    <a:pt x="465" y="138"/>
                    <a:pt x="465" y="138"/>
                  </a:cubicBezTo>
                  <a:cubicBezTo>
                    <a:pt x="459" y="60"/>
                    <a:pt x="393" y="0"/>
                    <a:pt x="315" y="0"/>
                  </a:cubicBezTo>
                  <a:cubicBezTo>
                    <a:pt x="304" y="0"/>
                    <a:pt x="304" y="0"/>
                    <a:pt x="304" y="0"/>
                  </a:cubicBezTo>
                </a:path>
              </a:pathLst>
            </a:custGeom>
            <a:solidFill>
              <a:srgbClr val="8350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Rectangle 249"/>
            <p:cNvSpPr>
              <a:spLocks noChangeArrowheads="1"/>
            </p:cNvSpPr>
            <p:nvPr/>
          </p:nvSpPr>
          <p:spPr bwMode="auto">
            <a:xfrm>
              <a:off x="5236582" y="5466169"/>
              <a:ext cx="53975" cy="920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250"/>
            <p:cNvSpPr>
              <a:spLocks noChangeArrowheads="1"/>
            </p:cNvSpPr>
            <p:nvPr/>
          </p:nvSpPr>
          <p:spPr bwMode="auto">
            <a:xfrm>
              <a:off x="5215944" y="5485219"/>
              <a:ext cx="150813" cy="150813"/>
            </a:xfrm>
            <a:prstGeom prst="ellipse">
              <a:avLst/>
            </a:prstGeom>
            <a:solidFill>
              <a:srgbClr val="8350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251"/>
            <p:cNvSpPr>
              <a:spLocks noChangeArrowheads="1"/>
            </p:cNvSpPr>
            <p:nvPr/>
          </p:nvSpPr>
          <p:spPr bwMode="auto">
            <a:xfrm>
              <a:off x="5217532" y="5589994"/>
              <a:ext cx="44450" cy="44450"/>
            </a:xfrm>
            <a:prstGeom prst="ellipse">
              <a:avLst/>
            </a:pr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252"/>
            <p:cNvSpPr>
              <a:spLocks noChangeArrowheads="1"/>
            </p:cNvSpPr>
            <p:nvPr/>
          </p:nvSpPr>
          <p:spPr bwMode="auto">
            <a:xfrm>
              <a:off x="5700132" y="5485219"/>
              <a:ext cx="149225" cy="150813"/>
            </a:xfrm>
            <a:prstGeom prst="ellipse">
              <a:avLst/>
            </a:prstGeom>
            <a:solidFill>
              <a:srgbClr val="995D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253"/>
            <p:cNvSpPr>
              <a:spLocks noChangeArrowheads="1"/>
            </p:cNvSpPr>
            <p:nvPr/>
          </p:nvSpPr>
          <p:spPr bwMode="auto">
            <a:xfrm>
              <a:off x="5803319" y="5589994"/>
              <a:ext cx="44450" cy="44450"/>
            </a:xfrm>
            <a:prstGeom prst="ellipse">
              <a:avLst/>
            </a:pr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54"/>
            <p:cNvSpPr>
              <a:spLocks/>
            </p:cNvSpPr>
            <p:nvPr/>
          </p:nvSpPr>
          <p:spPr bwMode="auto">
            <a:xfrm>
              <a:off x="5354057" y="5907494"/>
              <a:ext cx="1588" cy="1588"/>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0" y="1"/>
                    <a:pt x="1" y="1"/>
                  </a:cubicBezTo>
                  <a:cubicBezTo>
                    <a:pt x="0" y="1"/>
                    <a:pt x="0" y="0"/>
                    <a:pt x="0" y="0"/>
                  </a:cubicBezTo>
                </a:path>
              </a:pathLst>
            </a:custGeom>
            <a:solidFill>
              <a:srgbClr val="794B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55"/>
            <p:cNvSpPr>
              <a:spLocks/>
            </p:cNvSpPr>
            <p:nvPr/>
          </p:nvSpPr>
          <p:spPr bwMode="auto">
            <a:xfrm>
              <a:off x="5354057" y="5909081"/>
              <a:ext cx="204788" cy="187325"/>
            </a:xfrm>
            <a:custGeom>
              <a:avLst/>
              <a:gdLst>
                <a:gd name="T0" fmla="*/ 1 w 115"/>
                <a:gd name="T1" fmla="*/ 0 h 106"/>
                <a:gd name="T2" fmla="*/ 0 w 115"/>
                <a:gd name="T3" fmla="*/ 0 h 106"/>
                <a:gd name="T4" fmla="*/ 0 w 115"/>
                <a:gd name="T5" fmla="*/ 106 h 106"/>
                <a:gd name="T6" fmla="*/ 115 w 115"/>
                <a:gd name="T7" fmla="*/ 106 h 106"/>
                <a:gd name="T8" fmla="*/ 1 w 115"/>
                <a:gd name="T9" fmla="*/ 0 h 106"/>
              </a:gdLst>
              <a:ahLst/>
              <a:cxnLst>
                <a:cxn ang="0">
                  <a:pos x="T0" y="T1"/>
                </a:cxn>
                <a:cxn ang="0">
                  <a:pos x="T2" y="T3"/>
                </a:cxn>
                <a:cxn ang="0">
                  <a:pos x="T4" y="T5"/>
                </a:cxn>
                <a:cxn ang="0">
                  <a:pos x="T6" y="T7"/>
                </a:cxn>
                <a:cxn ang="0">
                  <a:pos x="T8" y="T9"/>
                </a:cxn>
              </a:cxnLst>
              <a:rect l="0" t="0" r="r" b="b"/>
              <a:pathLst>
                <a:path w="115" h="106">
                  <a:moveTo>
                    <a:pt x="1" y="0"/>
                  </a:moveTo>
                  <a:cubicBezTo>
                    <a:pt x="0" y="0"/>
                    <a:pt x="0" y="0"/>
                    <a:pt x="0" y="0"/>
                  </a:cubicBezTo>
                  <a:cubicBezTo>
                    <a:pt x="0" y="106"/>
                    <a:pt x="0" y="106"/>
                    <a:pt x="0" y="106"/>
                  </a:cubicBezTo>
                  <a:cubicBezTo>
                    <a:pt x="115" y="106"/>
                    <a:pt x="115" y="106"/>
                    <a:pt x="115" y="106"/>
                  </a:cubicBezTo>
                  <a:cubicBezTo>
                    <a:pt x="68" y="89"/>
                    <a:pt x="23" y="62"/>
                    <a:pt x="1" y="0"/>
                  </a:cubicBezTo>
                </a:path>
              </a:pathLst>
            </a:custGeom>
            <a:solidFill>
              <a:srgbClr val="794B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56"/>
            <p:cNvSpPr>
              <a:spLocks/>
            </p:cNvSpPr>
            <p:nvPr/>
          </p:nvSpPr>
          <p:spPr bwMode="auto">
            <a:xfrm>
              <a:off x="5393744" y="5774144"/>
              <a:ext cx="1588" cy="1588"/>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1" y="1"/>
                  </a:cubicBezTo>
                  <a:cubicBezTo>
                    <a:pt x="1" y="0"/>
                    <a:pt x="1" y="0"/>
                    <a:pt x="1" y="0"/>
                  </a:cubicBezTo>
                </a:path>
              </a:pathLst>
            </a:custGeom>
            <a:solidFill>
              <a:srgbClr val="562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57"/>
            <p:cNvSpPr>
              <a:spLocks/>
            </p:cNvSpPr>
            <p:nvPr/>
          </p:nvSpPr>
          <p:spPr bwMode="auto">
            <a:xfrm>
              <a:off x="5395332" y="5767794"/>
              <a:ext cx="293688" cy="138113"/>
            </a:xfrm>
            <a:custGeom>
              <a:avLst/>
              <a:gdLst>
                <a:gd name="T0" fmla="*/ 156 w 165"/>
                <a:gd name="T1" fmla="*/ 0 h 78"/>
                <a:gd name="T2" fmla="*/ 0 w 165"/>
                <a:gd name="T3" fmla="*/ 4 h 78"/>
                <a:gd name="T4" fmla="*/ 0 w 165"/>
                <a:gd name="T5" fmla="*/ 5 h 78"/>
                <a:gd name="T6" fmla="*/ 144 w 165"/>
                <a:gd name="T7" fmla="*/ 78 h 78"/>
                <a:gd name="T8" fmla="*/ 154 w 165"/>
                <a:gd name="T9" fmla="*/ 78 h 78"/>
                <a:gd name="T10" fmla="*/ 165 w 165"/>
                <a:gd name="T11" fmla="*/ 78 h 78"/>
                <a:gd name="T12" fmla="*/ 156 w 165"/>
                <a:gd name="T13" fmla="*/ 67 h 78"/>
                <a:gd name="T14" fmla="*/ 156 w 165"/>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78">
                  <a:moveTo>
                    <a:pt x="156" y="0"/>
                  </a:moveTo>
                  <a:cubicBezTo>
                    <a:pt x="0" y="4"/>
                    <a:pt x="0" y="4"/>
                    <a:pt x="0" y="4"/>
                  </a:cubicBezTo>
                  <a:cubicBezTo>
                    <a:pt x="0" y="5"/>
                    <a:pt x="0" y="5"/>
                    <a:pt x="0" y="5"/>
                  </a:cubicBezTo>
                  <a:cubicBezTo>
                    <a:pt x="44" y="62"/>
                    <a:pt x="115" y="75"/>
                    <a:pt x="144" y="78"/>
                  </a:cubicBezTo>
                  <a:cubicBezTo>
                    <a:pt x="154" y="78"/>
                    <a:pt x="154" y="78"/>
                    <a:pt x="154" y="78"/>
                  </a:cubicBezTo>
                  <a:cubicBezTo>
                    <a:pt x="157" y="78"/>
                    <a:pt x="161" y="78"/>
                    <a:pt x="165" y="78"/>
                  </a:cubicBezTo>
                  <a:cubicBezTo>
                    <a:pt x="160" y="77"/>
                    <a:pt x="156" y="72"/>
                    <a:pt x="156" y="67"/>
                  </a:cubicBezTo>
                  <a:cubicBezTo>
                    <a:pt x="156" y="0"/>
                    <a:pt x="156" y="0"/>
                    <a:pt x="156" y="0"/>
                  </a:cubicBezTo>
                </a:path>
              </a:pathLst>
            </a:custGeom>
            <a:solidFill>
              <a:srgbClr val="794B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58"/>
            <p:cNvSpPr>
              <a:spLocks/>
            </p:cNvSpPr>
            <p:nvPr/>
          </p:nvSpPr>
          <p:spPr bwMode="auto">
            <a:xfrm>
              <a:off x="5652507" y="5905906"/>
              <a:ext cx="44450" cy="1588"/>
            </a:xfrm>
            <a:custGeom>
              <a:avLst/>
              <a:gdLst>
                <a:gd name="T0" fmla="*/ 10 w 25"/>
                <a:gd name="T1" fmla="*/ 0 h 1"/>
                <a:gd name="T2" fmla="*/ 0 w 25"/>
                <a:gd name="T3" fmla="*/ 0 h 1"/>
                <a:gd name="T4" fmla="*/ 12 w 25"/>
                <a:gd name="T5" fmla="*/ 1 h 1"/>
                <a:gd name="T6" fmla="*/ 25 w 25"/>
                <a:gd name="T7" fmla="*/ 1 h 1"/>
                <a:gd name="T8" fmla="*/ 24 w 25"/>
                <a:gd name="T9" fmla="*/ 1 h 1"/>
                <a:gd name="T10" fmla="*/ 21 w 25"/>
                <a:gd name="T11" fmla="*/ 0 h 1"/>
                <a:gd name="T12" fmla="*/ 10 w 2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5" h="1">
                  <a:moveTo>
                    <a:pt x="10" y="0"/>
                  </a:moveTo>
                  <a:cubicBezTo>
                    <a:pt x="0" y="0"/>
                    <a:pt x="0" y="0"/>
                    <a:pt x="0" y="0"/>
                  </a:cubicBezTo>
                  <a:cubicBezTo>
                    <a:pt x="8" y="1"/>
                    <a:pt x="12" y="1"/>
                    <a:pt x="12" y="1"/>
                  </a:cubicBezTo>
                  <a:cubicBezTo>
                    <a:pt x="25" y="1"/>
                    <a:pt x="25" y="1"/>
                    <a:pt x="25" y="1"/>
                  </a:cubicBezTo>
                  <a:cubicBezTo>
                    <a:pt x="24" y="1"/>
                    <a:pt x="24" y="1"/>
                    <a:pt x="24" y="1"/>
                  </a:cubicBezTo>
                  <a:cubicBezTo>
                    <a:pt x="23" y="1"/>
                    <a:pt x="22" y="1"/>
                    <a:pt x="21" y="0"/>
                  </a:cubicBezTo>
                  <a:cubicBezTo>
                    <a:pt x="17" y="0"/>
                    <a:pt x="13" y="0"/>
                    <a:pt x="10" y="0"/>
                  </a:cubicBezTo>
                </a:path>
              </a:pathLst>
            </a:custGeom>
            <a:solidFill>
              <a:srgbClr val="794B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59"/>
            <p:cNvSpPr>
              <a:spLocks/>
            </p:cNvSpPr>
            <p:nvPr/>
          </p:nvSpPr>
          <p:spPr bwMode="auto">
            <a:xfrm>
              <a:off x="5258807" y="5266144"/>
              <a:ext cx="549275" cy="573088"/>
            </a:xfrm>
            <a:custGeom>
              <a:avLst/>
              <a:gdLst>
                <a:gd name="T0" fmla="*/ 309 w 309"/>
                <a:gd name="T1" fmla="*/ 154 h 324"/>
                <a:gd name="T2" fmla="*/ 194 w 309"/>
                <a:gd name="T3" fmla="*/ 303 h 324"/>
                <a:gd name="T4" fmla="*/ 187 w 309"/>
                <a:gd name="T5" fmla="*/ 315 h 324"/>
                <a:gd name="T6" fmla="*/ 165 w 309"/>
                <a:gd name="T7" fmla="*/ 324 h 324"/>
                <a:gd name="T8" fmla="*/ 144 w 309"/>
                <a:gd name="T9" fmla="*/ 324 h 324"/>
                <a:gd name="T10" fmla="*/ 115 w 309"/>
                <a:gd name="T11" fmla="*/ 303 h 324"/>
                <a:gd name="T12" fmla="*/ 0 w 309"/>
                <a:gd name="T13" fmla="*/ 154 h 324"/>
                <a:gd name="T14" fmla="*/ 155 w 309"/>
                <a:gd name="T15" fmla="*/ 0 h 324"/>
                <a:gd name="T16" fmla="*/ 309 w 309"/>
                <a:gd name="T17" fmla="*/ 15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24">
                  <a:moveTo>
                    <a:pt x="309" y="154"/>
                  </a:moveTo>
                  <a:cubicBezTo>
                    <a:pt x="309" y="226"/>
                    <a:pt x="260" y="286"/>
                    <a:pt x="194" y="303"/>
                  </a:cubicBezTo>
                  <a:cubicBezTo>
                    <a:pt x="193" y="308"/>
                    <a:pt x="190" y="312"/>
                    <a:pt x="187" y="315"/>
                  </a:cubicBezTo>
                  <a:cubicBezTo>
                    <a:pt x="182" y="320"/>
                    <a:pt x="174" y="324"/>
                    <a:pt x="165" y="324"/>
                  </a:cubicBezTo>
                  <a:cubicBezTo>
                    <a:pt x="144" y="324"/>
                    <a:pt x="144" y="324"/>
                    <a:pt x="144" y="324"/>
                  </a:cubicBezTo>
                  <a:cubicBezTo>
                    <a:pt x="130" y="324"/>
                    <a:pt x="119" y="315"/>
                    <a:pt x="115" y="303"/>
                  </a:cubicBezTo>
                  <a:cubicBezTo>
                    <a:pt x="49" y="286"/>
                    <a:pt x="0" y="226"/>
                    <a:pt x="0" y="154"/>
                  </a:cubicBezTo>
                  <a:cubicBezTo>
                    <a:pt x="0" y="69"/>
                    <a:pt x="69" y="0"/>
                    <a:pt x="155" y="0"/>
                  </a:cubicBezTo>
                  <a:cubicBezTo>
                    <a:pt x="240" y="0"/>
                    <a:pt x="309" y="69"/>
                    <a:pt x="309" y="154"/>
                  </a:cubicBezTo>
                  <a:close/>
                </a:path>
              </a:pathLst>
            </a:custGeom>
            <a:solidFill>
              <a:srgbClr val="8350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60"/>
            <p:cNvSpPr>
              <a:spLocks/>
            </p:cNvSpPr>
            <p:nvPr/>
          </p:nvSpPr>
          <p:spPr bwMode="auto">
            <a:xfrm>
              <a:off x="5258807" y="5293131"/>
              <a:ext cx="152400" cy="474663"/>
            </a:xfrm>
            <a:custGeom>
              <a:avLst/>
              <a:gdLst>
                <a:gd name="T0" fmla="*/ 49 w 86"/>
                <a:gd name="T1" fmla="*/ 87 h 267"/>
                <a:gd name="T2" fmla="*/ 86 w 86"/>
                <a:gd name="T3" fmla="*/ 0 h 267"/>
                <a:gd name="T4" fmla="*/ 0 w 86"/>
                <a:gd name="T5" fmla="*/ 138 h 267"/>
                <a:gd name="T6" fmla="*/ 70 w 86"/>
                <a:gd name="T7" fmla="*/ 267 h 267"/>
                <a:gd name="T8" fmla="*/ 49 w 86"/>
                <a:gd name="T9" fmla="*/ 87 h 267"/>
              </a:gdLst>
              <a:ahLst/>
              <a:cxnLst>
                <a:cxn ang="0">
                  <a:pos x="T0" y="T1"/>
                </a:cxn>
                <a:cxn ang="0">
                  <a:pos x="T2" y="T3"/>
                </a:cxn>
                <a:cxn ang="0">
                  <a:pos x="T4" y="T5"/>
                </a:cxn>
                <a:cxn ang="0">
                  <a:pos x="T6" y="T7"/>
                </a:cxn>
                <a:cxn ang="0">
                  <a:pos x="T8" y="T9"/>
                </a:cxn>
              </a:cxnLst>
              <a:rect l="0" t="0" r="r" b="b"/>
              <a:pathLst>
                <a:path w="86" h="267">
                  <a:moveTo>
                    <a:pt x="49" y="87"/>
                  </a:moveTo>
                  <a:cubicBezTo>
                    <a:pt x="55" y="55"/>
                    <a:pt x="68" y="26"/>
                    <a:pt x="86" y="0"/>
                  </a:cubicBezTo>
                  <a:cubicBezTo>
                    <a:pt x="35" y="25"/>
                    <a:pt x="0" y="78"/>
                    <a:pt x="0" y="138"/>
                  </a:cubicBezTo>
                  <a:cubicBezTo>
                    <a:pt x="0" y="192"/>
                    <a:pt x="28" y="240"/>
                    <a:pt x="70" y="267"/>
                  </a:cubicBezTo>
                  <a:cubicBezTo>
                    <a:pt x="41" y="214"/>
                    <a:pt x="37" y="143"/>
                    <a:pt x="49" y="87"/>
                  </a:cubicBezTo>
                  <a:close/>
                </a:path>
              </a:pathLst>
            </a:custGeom>
            <a:solidFill>
              <a:srgbClr val="995D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61"/>
            <p:cNvSpPr>
              <a:spLocks/>
            </p:cNvSpPr>
            <p:nvPr/>
          </p:nvSpPr>
          <p:spPr bwMode="auto">
            <a:xfrm>
              <a:off x="5236582" y="5180419"/>
              <a:ext cx="590550" cy="307975"/>
            </a:xfrm>
            <a:custGeom>
              <a:avLst/>
              <a:gdLst>
                <a:gd name="T0" fmla="*/ 165 w 331"/>
                <a:gd name="T1" fmla="*/ 0 h 174"/>
                <a:gd name="T2" fmla="*/ 0 w 331"/>
                <a:gd name="T3" fmla="*/ 162 h 174"/>
                <a:gd name="T4" fmla="*/ 62 w 331"/>
                <a:gd name="T5" fmla="*/ 174 h 174"/>
                <a:gd name="T6" fmla="*/ 220 w 331"/>
                <a:gd name="T7" fmla="*/ 61 h 174"/>
                <a:gd name="T8" fmla="*/ 331 w 331"/>
                <a:gd name="T9" fmla="*/ 160 h 174"/>
                <a:gd name="T10" fmla="*/ 165 w 331"/>
                <a:gd name="T11" fmla="*/ 0 h 174"/>
              </a:gdLst>
              <a:ahLst/>
              <a:cxnLst>
                <a:cxn ang="0">
                  <a:pos x="T0" y="T1"/>
                </a:cxn>
                <a:cxn ang="0">
                  <a:pos x="T2" y="T3"/>
                </a:cxn>
                <a:cxn ang="0">
                  <a:pos x="T4" y="T5"/>
                </a:cxn>
                <a:cxn ang="0">
                  <a:pos x="T6" y="T7"/>
                </a:cxn>
                <a:cxn ang="0">
                  <a:pos x="T8" y="T9"/>
                </a:cxn>
                <a:cxn ang="0">
                  <a:pos x="T10" y="T11"/>
                </a:cxn>
              </a:cxnLst>
              <a:rect l="0" t="0" r="r" b="b"/>
              <a:pathLst>
                <a:path w="331" h="174">
                  <a:moveTo>
                    <a:pt x="165" y="0"/>
                  </a:moveTo>
                  <a:cubicBezTo>
                    <a:pt x="75" y="0"/>
                    <a:pt x="2" y="72"/>
                    <a:pt x="0" y="162"/>
                  </a:cubicBezTo>
                  <a:cubicBezTo>
                    <a:pt x="19" y="170"/>
                    <a:pt x="40" y="174"/>
                    <a:pt x="62" y="174"/>
                  </a:cubicBezTo>
                  <a:cubicBezTo>
                    <a:pt x="135" y="174"/>
                    <a:pt x="197" y="127"/>
                    <a:pt x="220" y="61"/>
                  </a:cubicBezTo>
                  <a:cubicBezTo>
                    <a:pt x="239" y="110"/>
                    <a:pt x="280" y="147"/>
                    <a:pt x="331" y="160"/>
                  </a:cubicBezTo>
                  <a:cubicBezTo>
                    <a:pt x="328" y="71"/>
                    <a:pt x="255" y="0"/>
                    <a:pt x="1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62"/>
            <p:cNvSpPr>
              <a:spLocks/>
            </p:cNvSpPr>
            <p:nvPr/>
          </p:nvSpPr>
          <p:spPr bwMode="auto">
            <a:xfrm>
              <a:off x="5490582" y="5529669"/>
              <a:ext cx="39688" cy="119063"/>
            </a:xfrm>
            <a:custGeom>
              <a:avLst/>
              <a:gdLst>
                <a:gd name="T0" fmla="*/ 23 w 23"/>
                <a:gd name="T1" fmla="*/ 67 h 67"/>
                <a:gd name="T2" fmla="*/ 23 w 23"/>
                <a:gd name="T3" fmla="*/ 0 h 67"/>
                <a:gd name="T4" fmla="*/ 7 w 23"/>
                <a:gd name="T5" fmla="*/ 14 h 67"/>
                <a:gd name="T6" fmla="*/ 0 w 23"/>
                <a:gd name="T7" fmla="*/ 67 h 67"/>
                <a:gd name="T8" fmla="*/ 23 w 23"/>
                <a:gd name="T9" fmla="*/ 67 h 67"/>
              </a:gdLst>
              <a:ahLst/>
              <a:cxnLst>
                <a:cxn ang="0">
                  <a:pos x="T0" y="T1"/>
                </a:cxn>
                <a:cxn ang="0">
                  <a:pos x="T2" y="T3"/>
                </a:cxn>
                <a:cxn ang="0">
                  <a:pos x="T4" y="T5"/>
                </a:cxn>
                <a:cxn ang="0">
                  <a:pos x="T6" y="T7"/>
                </a:cxn>
                <a:cxn ang="0">
                  <a:pos x="T8" y="T9"/>
                </a:cxn>
              </a:cxnLst>
              <a:rect l="0" t="0" r="r" b="b"/>
              <a:pathLst>
                <a:path w="23" h="67">
                  <a:moveTo>
                    <a:pt x="23" y="67"/>
                  </a:moveTo>
                  <a:cubicBezTo>
                    <a:pt x="23" y="0"/>
                    <a:pt x="23" y="0"/>
                    <a:pt x="23" y="0"/>
                  </a:cubicBezTo>
                  <a:cubicBezTo>
                    <a:pt x="15" y="0"/>
                    <a:pt x="8" y="6"/>
                    <a:pt x="7" y="14"/>
                  </a:cubicBezTo>
                  <a:cubicBezTo>
                    <a:pt x="0" y="67"/>
                    <a:pt x="0" y="67"/>
                    <a:pt x="0" y="67"/>
                  </a:cubicBezTo>
                  <a:lnTo>
                    <a:pt x="23" y="67"/>
                  </a:lnTo>
                  <a:close/>
                </a:path>
              </a:pathLst>
            </a:custGeom>
            <a:solidFill>
              <a:srgbClr val="995D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63"/>
            <p:cNvSpPr>
              <a:spLocks/>
            </p:cNvSpPr>
            <p:nvPr/>
          </p:nvSpPr>
          <p:spPr bwMode="auto">
            <a:xfrm>
              <a:off x="5490582" y="5648731"/>
              <a:ext cx="90488" cy="23813"/>
            </a:xfrm>
            <a:custGeom>
              <a:avLst/>
              <a:gdLst>
                <a:gd name="T0" fmla="*/ 0 w 51"/>
                <a:gd name="T1" fmla="*/ 0 h 14"/>
                <a:gd name="T2" fmla="*/ 26 w 51"/>
                <a:gd name="T3" fmla="*/ 14 h 14"/>
                <a:gd name="T4" fmla="*/ 51 w 51"/>
                <a:gd name="T5" fmla="*/ 0 h 14"/>
                <a:gd name="T6" fmla="*/ 0 w 51"/>
                <a:gd name="T7" fmla="*/ 0 h 14"/>
              </a:gdLst>
              <a:ahLst/>
              <a:cxnLst>
                <a:cxn ang="0">
                  <a:pos x="T0" y="T1"/>
                </a:cxn>
                <a:cxn ang="0">
                  <a:pos x="T2" y="T3"/>
                </a:cxn>
                <a:cxn ang="0">
                  <a:pos x="T4" y="T5"/>
                </a:cxn>
                <a:cxn ang="0">
                  <a:pos x="T6" y="T7"/>
                </a:cxn>
              </a:cxnLst>
              <a:rect l="0" t="0" r="r" b="b"/>
              <a:pathLst>
                <a:path w="51" h="14">
                  <a:moveTo>
                    <a:pt x="0" y="0"/>
                  </a:moveTo>
                  <a:cubicBezTo>
                    <a:pt x="5" y="8"/>
                    <a:pt x="15" y="14"/>
                    <a:pt x="26" y="14"/>
                  </a:cubicBezTo>
                  <a:cubicBezTo>
                    <a:pt x="36" y="14"/>
                    <a:pt x="46" y="8"/>
                    <a:pt x="51" y="0"/>
                  </a:cubicBezTo>
                  <a:lnTo>
                    <a:pt x="0" y="0"/>
                  </a:lnTo>
                  <a:close/>
                </a:path>
              </a:pathLst>
            </a:custGeom>
            <a:solidFill>
              <a:srgbClr val="70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64"/>
            <p:cNvSpPr>
              <a:spLocks/>
            </p:cNvSpPr>
            <p:nvPr/>
          </p:nvSpPr>
          <p:spPr bwMode="auto">
            <a:xfrm>
              <a:off x="5452482" y="5709056"/>
              <a:ext cx="161925" cy="58738"/>
            </a:xfrm>
            <a:custGeom>
              <a:avLst/>
              <a:gdLst>
                <a:gd name="T0" fmla="*/ 0 w 91"/>
                <a:gd name="T1" fmla="*/ 0 h 33"/>
                <a:gd name="T2" fmla="*/ 46 w 91"/>
                <a:gd name="T3" fmla="*/ 33 h 33"/>
                <a:gd name="T4" fmla="*/ 91 w 91"/>
                <a:gd name="T5" fmla="*/ 0 h 33"/>
                <a:gd name="T6" fmla="*/ 0 w 91"/>
                <a:gd name="T7" fmla="*/ 0 h 33"/>
              </a:gdLst>
              <a:ahLst/>
              <a:cxnLst>
                <a:cxn ang="0">
                  <a:pos x="T0" y="T1"/>
                </a:cxn>
                <a:cxn ang="0">
                  <a:pos x="T2" y="T3"/>
                </a:cxn>
                <a:cxn ang="0">
                  <a:pos x="T4" y="T5"/>
                </a:cxn>
                <a:cxn ang="0">
                  <a:pos x="T6" y="T7"/>
                </a:cxn>
              </a:cxnLst>
              <a:rect l="0" t="0" r="r" b="b"/>
              <a:pathLst>
                <a:path w="91" h="33">
                  <a:moveTo>
                    <a:pt x="0" y="0"/>
                  </a:moveTo>
                  <a:cubicBezTo>
                    <a:pt x="6" y="19"/>
                    <a:pt x="24" y="33"/>
                    <a:pt x="46" y="33"/>
                  </a:cubicBezTo>
                  <a:cubicBezTo>
                    <a:pt x="67" y="33"/>
                    <a:pt x="85" y="19"/>
                    <a:pt x="91" y="0"/>
                  </a:cubicBezTo>
                  <a:lnTo>
                    <a:pt x="0" y="0"/>
                  </a:lnTo>
                  <a:close/>
                </a:path>
              </a:pathLst>
            </a:custGeom>
            <a:solidFill>
              <a:srgbClr val="D481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65"/>
            <p:cNvSpPr>
              <a:spLocks/>
            </p:cNvSpPr>
            <p:nvPr/>
          </p:nvSpPr>
          <p:spPr bwMode="auto">
            <a:xfrm>
              <a:off x="5452482" y="5709056"/>
              <a:ext cx="161925" cy="41275"/>
            </a:xfrm>
            <a:custGeom>
              <a:avLst/>
              <a:gdLst>
                <a:gd name="T0" fmla="*/ 0 w 91"/>
                <a:gd name="T1" fmla="*/ 0 h 24"/>
                <a:gd name="T2" fmla="*/ 46 w 91"/>
                <a:gd name="T3" fmla="*/ 24 h 24"/>
                <a:gd name="T4" fmla="*/ 91 w 91"/>
                <a:gd name="T5" fmla="*/ 0 h 24"/>
                <a:gd name="T6" fmla="*/ 0 w 91"/>
                <a:gd name="T7" fmla="*/ 0 h 24"/>
              </a:gdLst>
              <a:ahLst/>
              <a:cxnLst>
                <a:cxn ang="0">
                  <a:pos x="T0" y="T1"/>
                </a:cxn>
                <a:cxn ang="0">
                  <a:pos x="T2" y="T3"/>
                </a:cxn>
                <a:cxn ang="0">
                  <a:pos x="T4" y="T5"/>
                </a:cxn>
                <a:cxn ang="0">
                  <a:pos x="T6" y="T7"/>
                </a:cxn>
              </a:cxnLst>
              <a:rect l="0" t="0" r="r" b="b"/>
              <a:pathLst>
                <a:path w="91" h="24">
                  <a:moveTo>
                    <a:pt x="0" y="0"/>
                  </a:moveTo>
                  <a:cubicBezTo>
                    <a:pt x="6" y="14"/>
                    <a:pt x="24" y="24"/>
                    <a:pt x="46" y="24"/>
                  </a:cubicBezTo>
                  <a:cubicBezTo>
                    <a:pt x="67" y="24"/>
                    <a:pt x="85" y="14"/>
                    <a:pt x="9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66"/>
            <p:cNvSpPr>
              <a:spLocks/>
            </p:cNvSpPr>
            <p:nvPr/>
          </p:nvSpPr>
          <p:spPr bwMode="auto">
            <a:xfrm>
              <a:off x="5374694" y="5543956"/>
              <a:ext cx="44450" cy="36513"/>
            </a:xfrm>
            <a:custGeom>
              <a:avLst/>
              <a:gdLst>
                <a:gd name="T0" fmla="*/ 12 w 25"/>
                <a:gd name="T1" fmla="*/ 16 h 21"/>
                <a:gd name="T2" fmla="*/ 22 w 25"/>
                <a:gd name="T3" fmla="*/ 21 h 21"/>
                <a:gd name="T4" fmla="*/ 25 w 25"/>
                <a:gd name="T5" fmla="*/ 13 h 21"/>
                <a:gd name="T6" fmla="*/ 12 w 25"/>
                <a:gd name="T7" fmla="*/ 0 h 21"/>
                <a:gd name="T8" fmla="*/ 0 w 25"/>
                <a:gd name="T9" fmla="*/ 13 h 21"/>
                <a:gd name="T10" fmla="*/ 3 w 25"/>
                <a:gd name="T11" fmla="*/ 21 h 21"/>
                <a:gd name="T12" fmla="*/ 12 w 25"/>
                <a:gd name="T13" fmla="*/ 16 h 21"/>
              </a:gdLst>
              <a:ahLst/>
              <a:cxnLst>
                <a:cxn ang="0">
                  <a:pos x="T0" y="T1"/>
                </a:cxn>
                <a:cxn ang="0">
                  <a:pos x="T2" y="T3"/>
                </a:cxn>
                <a:cxn ang="0">
                  <a:pos x="T4" y="T5"/>
                </a:cxn>
                <a:cxn ang="0">
                  <a:pos x="T6" y="T7"/>
                </a:cxn>
                <a:cxn ang="0">
                  <a:pos x="T8" y="T9"/>
                </a:cxn>
                <a:cxn ang="0">
                  <a:pos x="T10" y="T11"/>
                </a:cxn>
                <a:cxn ang="0">
                  <a:pos x="T12" y="T13"/>
                </a:cxn>
              </a:cxnLst>
              <a:rect l="0" t="0" r="r" b="b"/>
              <a:pathLst>
                <a:path w="25" h="21">
                  <a:moveTo>
                    <a:pt x="12" y="16"/>
                  </a:moveTo>
                  <a:cubicBezTo>
                    <a:pt x="16" y="16"/>
                    <a:pt x="20" y="18"/>
                    <a:pt x="22" y="21"/>
                  </a:cubicBezTo>
                  <a:cubicBezTo>
                    <a:pt x="24" y="19"/>
                    <a:pt x="25" y="16"/>
                    <a:pt x="25" y="13"/>
                  </a:cubicBezTo>
                  <a:cubicBezTo>
                    <a:pt x="25" y="6"/>
                    <a:pt x="19" y="0"/>
                    <a:pt x="12" y="0"/>
                  </a:cubicBezTo>
                  <a:cubicBezTo>
                    <a:pt x="5" y="0"/>
                    <a:pt x="0" y="6"/>
                    <a:pt x="0" y="13"/>
                  </a:cubicBezTo>
                  <a:cubicBezTo>
                    <a:pt x="0" y="16"/>
                    <a:pt x="1" y="19"/>
                    <a:pt x="3" y="21"/>
                  </a:cubicBezTo>
                  <a:cubicBezTo>
                    <a:pt x="5" y="18"/>
                    <a:pt x="8" y="16"/>
                    <a:pt x="12" y="1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267"/>
            <p:cNvSpPr>
              <a:spLocks/>
            </p:cNvSpPr>
            <p:nvPr/>
          </p:nvSpPr>
          <p:spPr bwMode="auto">
            <a:xfrm>
              <a:off x="5644569" y="5543956"/>
              <a:ext cx="42863" cy="36513"/>
            </a:xfrm>
            <a:custGeom>
              <a:avLst/>
              <a:gdLst>
                <a:gd name="T0" fmla="*/ 12 w 24"/>
                <a:gd name="T1" fmla="*/ 16 h 21"/>
                <a:gd name="T2" fmla="*/ 22 w 24"/>
                <a:gd name="T3" fmla="*/ 21 h 21"/>
                <a:gd name="T4" fmla="*/ 24 w 24"/>
                <a:gd name="T5" fmla="*/ 13 h 21"/>
                <a:gd name="T6" fmla="*/ 12 w 24"/>
                <a:gd name="T7" fmla="*/ 0 h 21"/>
                <a:gd name="T8" fmla="*/ 0 w 24"/>
                <a:gd name="T9" fmla="*/ 13 h 21"/>
                <a:gd name="T10" fmla="*/ 3 w 24"/>
                <a:gd name="T11" fmla="*/ 21 h 21"/>
                <a:gd name="T12" fmla="*/ 12 w 24"/>
                <a:gd name="T13" fmla="*/ 16 h 21"/>
              </a:gdLst>
              <a:ahLst/>
              <a:cxnLst>
                <a:cxn ang="0">
                  <a:pos x="T0" y="T1"/>
                </a:cxn>
                <a:cxn ang="0">
                  <a:pos x="T2" y="T3"/>
                </a:cxn>
                <a:cxn ang="0">
                  <a:pos x="T4" y="T5"/>
                </a:cxn>
                <a:cxn ang="0">
                  <a:pos x="T6" y="T7"/>
                </a:cxn>
                <a:cxn ang="0">
                  <a:pos x="T8" y="T9"/>
                </a:cxn>
                <a:cxn ang="0">
                  <a:pos x="T10" y="T11"/>
                </a:cxn>
                <a:cxn ang="0">
                  <a:pos x="T12" y="T13"/>
                </a:cxn>
              </a:cxnLst>
              <a:rect l="0" t="0" r="r" b="b"/>
              <a:pathLst>
                <a:path w="24" h="21">
                  <a:moveTo>
                    <a:pt x="12" y="16"/>
                  </a:moveTo>
                  <a:cubicBezTo>
                    <a:pt x="16" y="16"/>
                    <a:pt x="19" y="18"/>
                    <a:pt x="22" y="21"/>
                  </a:cubicBezTo>
                  <a:cubicBezTo>
                    <a:pt x="23" y="18"/>
                    <a:pt x="24" y="16"/>
                    <a:pt x="24" y="13"/>
                  </a:cubicBezTo>
                  <a:cubicBezTo>
                    <a:pt x="24" y="6"/>
                    <a:pt x="19" y="0"/>
                    <a:pt x="12" y="0"/>
                  </a:cubicBezTo>
                  <a:cubicBezTo>
                    <a:pt x="5" y="0"/>
                    <a:pt x="0" y="6"/>
                    <a:pt x="0" y="13"/>
                  </a:cubicBezTo>
                  <a:cubicBezTo>
                    <a:pt x="0" y="16"/>
                    <a:pt x="1" y="19"/>
                    <a:pt x="3" y="21"/>
                  </a:cubicBezTo>
                  <a:cubicBezTo>
                    <a:pt x="5" y="18"/>
                    <a:pt x="8" y="16"/>
                    <a:pt x="12" y="1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268"/>
            <p:cNvSpPr>
              <a:spLocks/>
            </p:cNvSpPr>
            <p:nvPr/>
          </p:nvSpPr>
          <p:spPr bwMode="auto">
            <a:xfrm>
              <a:off x="5119107" y="5905906"/>
              <a:ext cx="833438" cy="531813"/>
            </a:xfrm>
            <a:custGeom>
              <a:avLst/>
              <a:gdLst>
                <a:gd name="T0" fmla="*/ 468 w 468"/>
                <a:gd name="T1" fmla="*/ 231 h 300"/>
                <a:gd name="T2" fmla="*/ 457 w 468"/>
                <a:gd name="T3" fmla="*/ 106 h 300"/>
                <a:gd name="T4" fmla="*/ 340 w 468"/>
                <a:gd name="T5" fmla="*/ 0 h 300"/>
                <a:gd name="T6" fmla="*/ 332 w 468"/>
                <a:gd name="T7" fmla="*/ 0 h 300"/>
                <a:gd name="T8" fmla="*/ 332 w 468"/>
                <a:gd name="T9" fmla="*/ 1 h 300"/>
                <a:gd name="T10" fmla="*/ 232 w 468"/>
                <a:gd name="T11" fmla="*/ 101 h 300"/>
                <a:gd name="T12" fmla="*/ 132 w 468"/>
                <a:gd name="T13" fmla="*/ 1 h 300"/>
                <a:gd name="T14" fmla="*/ 132 w 468"/>
                <a:gd name="T15" fmla="*/ 0 h 300"/>
                <a:gd name="T16" fmla="*/ 127 w 468"/>
                <a:gd name="T17" fmla="*/ 0 h 300"/>
                <a:gd name="T18" fmla="*/ 11 w 468"/>
                <a:gd name="T19" fmla="*/ 106 h 300"/>
                <a:gd name="T20" fmla="*/ 0 w 468"/>
                <a:gd name="T21" fmla="*/ 231 h 300"/>
                <a:gd name="T22" fmla="*/ 83 w 468"/>
                <a:gd name="T23" fmla="*/ 231 h 300"/>
                <a:gd name="T24" fmla="*/ 83 w 468"/>
                <a:gd name="T25" fmla="*/ 300 h 300"/>
                <a:gd name="T26" fmla="*/ 384 w 468"/>
                <a:gd name="T27" fmla="*/ 300 h 300"/>
                <a:gd name="T28" fmla="*/ 384 w 468"/>
                <a:gd name="T29" fmla="*/ 231 h 300"/>
                <a:gd name="T30" fmla="*/ 468 w 468"/>
                <a:gd name="T31" fmla="*/ 23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8" h="300">
                  <a:moveTo>
                    <a:pt x="468" y="231"/>
                  </a:moveTo>
                  <a:cubicBezTo>
                    <a:pt x="457" y="106"/>
                    <a:pt x="457" y="106"/>
                    <a:pt x="457" y="106"/>
                  </a:cubicBezTo>
                  <a:cubicBezTo>
                    <a:pt x="451" y="46"/>
                    <a:pt x="401" y="0"/>
                    <a:pt x="340" y="0"/>
                  </a:cubicBezTo>
                  <a:cubicBezTo>
                    <a:pt x="332" y="0"/>
                    <a:pt x="332" y="0"/>
                    <a:pt x="332" y="0"/>
                  </a:cubicBezTo>
                  <a:cubicBezTo>
                    <a:pt x="332" y="0"/>
                    <a:pt x="332" y="1"/>
                    <a:pt x="332" y="1"/>
                  </a:cubicBezTo>
                  <a:cubicBezTo>
                    <a:pt x="332" y="57"/>
                    <a:pt x="287" y="101"/>
                    <a:pt x="232" y="101"/>
                  </a:cubicBezTo>
                  <a:cubicBezTo>
                    <a:pt x="177" y="101"/>
                    <a:pt x="132" y="57"/>
                    <a:pt x="132" y="1"/>
                  </a:cubicBezTo>
                  <a:cubicBezTo>
                    <a:pt x="132" y="1"/>
                    <a:pt x="132" y="0"/>
                    <a:pt x="132" y="0"/>
                  </a:cubicBezTo>
                  <a:cubicBezTo>
                    <a:pt x="127" y="0"/>
                    <a:pt x="127" y="0"/>
                    <a:pt x="127" y="0"/>
                  </a:cubicBezTo>
                  <a:cubicBezTo>
                    <a:pt x="66" y="0"/>
                    <a:pt x="16" y="46"/>
                    <a:pt x="11" y="106"/>
                  </a:cubicBezTo>
                  <a:cubicBezTo>
                    <a:pt x="0" y="231"/>
                    <a:pt x="0" y="231"/>
                    <a:pt x="0" y="231"/>
                  </a:cubicBezTo>
                  <a:cubicBezTo>
                    <a:pt x="83" y="231"/>
                    <a:pt x="83" y="231"/>
                    <a:pt x="83" y="231"/>
                  </a:cubicBezTo>
                  <a:cubicBezTo>
                    <a:pt x="83" y="300"/>
                    <a:pt x="83" y="300"/>
                    <a:pt x="83" y="300"/>
                  </a:cubicBezTo>
                  <a:cubicBezTo>
                    <a:pt x="384" y="300"/>
                    <a:pt x="384" y="300"/>
                    <a:pt x="384" y="300"/>
                  </a:cubicBezTo>
                  <a:cubicBezTo>
                    <a:pt x="384" y="231"/>
                    <a:pt x="384" y="231"/>
                    <a:pt x="384" y="231"/>
                  </a:cubicBezTo>
                  <a:lnTo>
                    <a:pt x="468" y="231"/>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269"/>
            <p:cNvSpPr>
              <a:spLocks/>
            </p:cNvSpPr>
            <p:nvPr/>
          </p:nvSpPr>
          <p:spPr bwMode="auto">
            <a:xfrm>
              <a:off x="5222294" y="6045606"/>
              <a:ext cx="627063" cy="392113"/>
            </a:xfrm>
            <a:custGeom>
              <a:avLst/>
              <a:gdLst>
                <a:gd name="T0" fmla="*/ 336 w 352"/>
                <a:gd name="T1" fmla="*/ 0 h 221"/>
                <a:gd name="T2" fmla="*/ 16 w 352"/>
                <a:gd name="T3" fmla="*/ 0 h 221"/>
                <a:gd name="T4" fmla="*/ 0 w 352"/>
                <a:gd name="T5" fmla="*/ 16 h 221"/>
                <a:gd name="T6" fmla="*/ 0 w 352"/>
                <a:gd name="T7" fmla="*/ 205 h 221"/>
                <a:gd name="T8" fmla="*/ 16 w 352"/>
                <a:gd name="T9" fmla="*/ 221 h 221"/>
                <a:gd name="T10" fmla="*/ 336 w 352"/>
                <a:gd name="T11" fmla="*/ 221 h 221"/>
                <a:gd name="T12" fmla="*/ 352 w 352"/>
                <a:gd name="T13" fmla="*/ 205 h 221"/>
                <a:gd name="T14" fmla="*/ 352 w 352"/>
                <a:gd name="T15" fmla="*/ 16 h 221"/>
                <a:gd name="T16" fmla="*/ 336 w 352"/>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21">
                  <a:moveTo>
                    <a:pt x="336" y="0"/>
                  </a:moveTo>
                  <a:cubicBezTo>
                    <a:pt x="16" y="0"/>
                    <a:pt x="16" y="0"/>
                    <a:pt x="16" y="0"/>
                  </a:cubicBezTo>
                  <a:cubicBezTo>
                    <a:pt x="7" y="0"/>
                    <a:pt x="0" y="7"/>
                    <a:pt x="0" y="16"/>
                  </a:cubicBezTo>
                  <a:cubicBezTo>
                    <a:pt x="0" y="205"/>
                    <a:pt x="0" y="205"/>
                    <a:pt x="0" y="205"/>
                  </a:cubicBezTo>
                  <a:cubicBezTo>
                    <a:pt x="0" y="214"/>
                    <a:pt x="7" y="221"/>
                    <a:pt x="16" y="221"/>
                  </a:cubicBezTo>
                  <a:cubicBezTo>
                    <a:pt x="336" y="221"/>
                    <a:pt x="336" y="221"/>
                    <a:pt x="336" y="221"/>
                  </a:cubicBezTo>
                  <a:cubicBezTo>
                    <a:pt x="345" y="221"/>
                    <a:pt x="352" y="214"/>
                    <a:pt x="352" y="205"/>
                  </a:cubicBezTo>
                  <a:cubicBezTo>
                    <a:pt x="352" y="16"/>
                    <a:pt x="352" y="16"/>
                    <a:pt x="352" y="16"/>
                  </a:cubicBezTo>
                  <a:cubicBezTo>
                    <a:pt x="352" y="7"/>
                    <a:pt x="345" y="0"/>
                    <a:pt x="336"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270"/>
            <p:cNvSpPr>
              <a:spLocks/>
            </p:cNvSpPr>
            <p:nvPr/>
          </p:nvSpPr>
          <p:spPr bwMode="auto">
            <a:xfrm>
              <a:off x="5793794" y="6045606"/>
              <a:ext cx="55563" cy="392113"/>
            </a:xfrm>
            <a:custGeom>
              <a:avLst/>
              <a:gdLst>
                <a:gd name="T0" fmla="*/ 17 w 31"/>
                <a:gd name="T1" fmla="*/ 205 h 221"/>
                <a:gd name="T2" fmla="*/ 17 w 31"/>
                <a:gd name="T3" fmla="*/ 16 h 221"/>
                <a:gd name="T4" fmla="*/ 0 w 31"/>
                <a:gd name="T5" fmla="*/ 0 h 221"/>
                <a:gd name="T6" fmla="*/ 15 w 31"/>
                <a:gd name="T7" fmla="*/ 0 h 221"/>
                <a:gd name="T8" fmla="*/ 31 w 31"/>
                <a:gd name="T9" fmla="*/ 16 h 221"/>
                <a:gd name="T10" fmla="*/ 31 w 31"/>
                <a:gd name="T11" fmla="*/ 205 h 221"/>
                <a:gd name="T12" fmla="*/ 15 w 31"/>
                <a:gd name="T13" fmla="*/ 221 h 221"/>
                <a:gd name="T14" fmla="*/ 0 w 31"/>
                <a:gd name="T15" fmla="*/ 221 h 221"/>
                <a:gd name="T16" fmla="*/ 17 w 31"/>
                <a:gd name="T17" fmla="*/ 20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21">
                  <a:moveTo>
                    <a:pt x="17" y="205"/>
                  </a:moveTo>
                  <a:cubicBezTo>
                    <a:pt x="17" y="16"/>
                    <a:pt x="17" y="16"/>
                    <a:pt x="17" y="16"/>
                  </a:cubicBezTo>
                  <a:cubicBezTo>
                    <a:pt x="17" y="7"/>
                    <a:pt x="9" y="0"/>
                    <a:pt x="0" y="0"/>
                  </a:cubicBezTo>
                  <a:cubicBezTo>
                    <a:pt x="15" y="0"/>
                    <a:pt x="15" y="0"/>
                    <a:pt x="15" y="0"/>
                  </a:cubicBezTo>
                  <a:cubicBezTo>
                    <a:pt x="24" y="0"/>
                    <a:pt x="31" y="7"/>
                    <a:pt x="31" y="16"/>
                  </a:cubicBezTo>
                  <a:cubicBezTo>
                    <a:pt x="31" y="205"/>
                    <a:pt x="31" y="205"/>
                    <a:pt x="31" y="205"/>
                  </a:cubicBezTo>
                  <a:cubicBezTo>
                    <a:pt x="31" y="214"/>
                    <a:pt x="24" y="221"/>
                    <a:pt x="15" y="221"/>
                  </a:cubicBezTo>
                  <a:cubicBezTo>
                    <a:pt x="0" y="221"/>
                    <a:pt x="0" y="221"/>
                    <a:pt x="0" y="221"/>
                  </a:cubicBezTo>
                  <a:cubicBezTo>
                    <a:pt x="9" y="221"/>
                    <a:pt x="17" y="214"/>
                    <a:pt x="17" y="205"/>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271"/>
            <p:cNvSpPr>
              <a:spLocks noChangeArrowheads="1"/>
            </p:cNvSpPr>
            <p:nvPr/>
          </p:nvSpPr>
          <p:spPr bwMode="auto">
            <a:xfrm>
              <a:off x="5222294" y="6404381"/>
              <a:ext cx="627063" cy="33338"/>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272"/>
            <p:cNvSpPr>
              <a:spLocks noChangeArrowheads="1"/>
            </p:cNvSpPr>
            <p:nvPr/>
          </p:nvSpPr>
          <p:spPr bwMode="auto">
            <a:xfrm>
              <a:off x="5512807" y="6217056"/>
              <a:ext cx="22225" cy="23813"/>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273"/>
            <p:cNvSpPr>
              <a:spLocks noChangeArrowheads="1"/>
            </p:cNvSpPr>
            <p:nvPr/>
          </p:nvSpPr>
          <p:spPr bwMode="auto">
            <a:xfrm>
              <a:off x="5538207" y="6217056"/>
              <a:ext cx="20638" cy="23813"/>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274"/>
            <p:cNvSpPr>
              <a:spLocks noChangeArrowheads="1"/>
            </p:cNvSpPr>
            <p:nvPr/>
          </p:nvSpPr>
          <p:spPr bwMode="auto">
            <a:xfrm>
              <a:off x="5512807" y="6242456"/>
              <a:ext cx="22225" cy="22225"/>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275"/>
            <p:cNvSpPr>
              <a:spLocks noChangeArrowheads="1"/>
            </p:cNvSpPr>
            <p:nvPr/>
          </p:nvSpPr>
          <p:spPr bwMode="auto">
            <a:xfrm>
              <a:off x="5538207" y="6242456"/>
              <a:ext cx="20638" cy="22225"/>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99" name="Connector: Elbow 198"/>
          <p:cNvCxnSpPr>
            <a:stCxn id="284" idx="4"/>
            <a:endCxn id="22" idx="2"/>
          </p:cNvCxnSpPr>
          <p:nvPr/>
        </p:nvCxnSpPr>
        <p:spPr>
          <a:xfrm flipV="1">
            <a:off x="3233192" y="5768537"/>
            <a:ext cx="1261108" cy="2872"/>
          </a:xfrm>
          <a:prstGeom prst="bentConnector3">
            <a:avLst>
              <a:gd name="adj1" fmla="val 50000"/>
            </a:avLst>
          </a:prstGeom>
          <a:ln w="38100">
            <a:solidFill>
              <a:srgbClr val="D2D2D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70" name="Flowchart: Magnetic Disk 269"/>
          <p:cNvSpPr/>
          <p:nvPr/>
        </p:nvSpPr>
        <p:spPr bwMode="auto">
          <a:xfrm>
            <a:off x="650893" y="1445322"/>
            <a:ext cx="1462923" cy="1067356"/>
          </a:xfrm>
          <a:prstGeom prst="flowChartMagneticDisk">
            <a:avLst/>
          </a:prstGeom>
          <a:ln w="19050">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a:xfrm>
            <a:off x="650893" y="1816734"/>
            <a:ext cx="1462923" cy="646331"/>
          </a:xfrm>
          <a:prstGeom prst="rect">
            <a:avLst/>
          </a:prstGeom>
          <a:ln w="19050">
            <a:noFill/>
          </a:ln>
        </p:spPr>
        <p:txBody>
          <a:bodyPr wrap="square">
            <a:spAutoFit/>
          </a:bodyPr>
          <a:lstStyle/>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Sensor</a:t>
            </a:r>
          </a:p>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Data</a:t>
            </a:r>
          </a:p>
        </p:txBody>
      </p:sp>
      <p:sp>
        <p:nvSpPr>
          <p:cNvPr id="278" name="Flowchart: Magnetic Disk 277"/>
          <p:cNvSpPr/>
          <p:nvPr/>
        </p:nvSpPr>
        <p:spPr bwMode="auto">
          <a:xfrm>
            <a:off x="2868935" y="1453170"/>
            <a:ext cx="1462923" cy="1067356"/>
          </a:xfrm>
          <a:prstGeom prst="flowChartMagneticDisk">
            <a:avLst/>
          </a:prstGeom>
          <a:ln w="19050">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a:xfrm>
            <a:off x="2868935" y="1835046"/>
            <a:ext cx="1462923" cy="646331"/>
          </a:xfrm>
          <a:prstGeom prst="rect">
            <a:avLst/>
          </a:prstGeom>
          <a:ln w="19050">
            <a:noFill/>
          </a:ln>
        </p:spPr>
        <p:txBody>
          <a:bodyPr wrap="square">
            <a:spAutoFit/>
          </a:bodyPr>
          <a:lstStyle/>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Calibration </a:t>
            </a:r>
          </a:p>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Data</a:t>
            </a:r>
          </a:p>
        </p:txBody>
      </p:sp>
      <p:sp>
        <p:nvSpPr>
          <p:cNvPr id="284" name="Flowchart: Magnetic Disk 283"/>
          <p:cNvSpPr/>
          <p:nvPr/>
        </p:nvSpPr>
        <p:spPr bwMode="auto">
          <a:xfrm>
            <a:off x="1770269" y="5237731"/>
            <a:ext cx="1462923" cy="1067356"/>
          </a:xfrm>
          <a:prstGeom prst="flowChartMagneticDisk">
            <a:avLst/>
          </a:prstGeom>
          <a:ln w="19050">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p:cNvSpPr/>
          <p:nvPr/>
        </p:nvSpPr>
        <p:spPr>
          <a:xfrm>
            <a:off x="1770269" y="5582563"/>
            <a:ext cx="1462923" cy="646331"/>
          </a:xfrm>
          <a:prstGeom prst="rect">
            <a:avLst/>
          </a:prstGeom>
          <a:ln w="19050">
            <a:noFill/>
          </a:ln>
        </p:spPr>
        <p:txBody>
          <a:bodyPr wrap="square">
            <a:spAutoFit/>
          </a:bodyPr>
          <a:lstStyle/>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Physics</a:t>
            </a:r>
          </a:p>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Data</a:t>
            </a:r>
          </a:p>
        </p:txBody>
      </p:sp>
    </p:spTree>
    <p:extLst>
      <p:ext uri="{BB962C8B-B14F-4D97-AF65-F5344CB8AC3E}">
        <p14:creationId xmlns:p14="http://schemas.microsoft.com/office/powerpoint/2010/main" val="1299597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par>
                                <p:cTn id="14" presetID="22" presetClass="entr" presetSubtype="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up)">
                                      <p:cBhvr>
                                        <p:cTn id="24" dur="500"/>
                                        <p:tgtEl>
                                          <p:spTgt spid="24"/>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84"/>
                                        </p:tgtEl>
                                        <p:attrNameLst>
                                          <p:attrName>style.visibility</p:attrName>
                                        </p:attrNameLst>
                                      </p:cBhvr>
                                      <p:to>
                                        <p:strVal val="visible"/>
                                      </p:to>
                                    </p:set>
                                    <p:animEffect transition="in" filter="wipe(up)">
                                      <p:cBhvr>
                                        <p:cTn id="27" dur="500"/>
                                        <p:tgtEl>
                                          <p:spTgt spid="28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85"/>
                                        </p:tgtEl>
                                        <p:attrNameLst>
                                          <p:attrName>style.visibility</p:attrName>
                                        </p:attrNameLst>
                                      </p:cBhvr>
                                      <p:to>
                                        <p:strVal val="visible"/>
                                      </p:to>
                                    </p:set>
                                    <p:animEffect transition="in" filter="wipe(up)">
                                      <p:cBhvr>
                                        <p:cTn id="30" dur="500"/>
                                        <p:tgtEl>
                                          <p:spTgt spid="28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par>
                                <p:cTn id="44" presetID="22" presetClass="entr" presetSubtype="4"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58"/>
                                        </p:tgtEl>
                                        <p:attrNameLst>
                                          <p:attrName>style.visibility</p:attrName>
                                        </p:attrNameLst>
                                      </p:cBhvr>
                                      <p:to>
                                        <p:strVal val="visible"/>
                                      </p:to>
                                    </p:set>
                                    <p:anim calcmode="lin" valueType="num">
                                      <p:cBhvr additive="base">
                                        <p:cTn id="51" dur="500" fill="hold"/>
                                        <p:tgtEl>
                                          <p:spTgt spid="258"/>
                                        </p:tgtEl>
                                        <p:attrNameLst>
                                          <p:attrName>ppt_x</p:attrName>
                                        </p:attrNameLst>
                                      </p:cBhvr>
                                      <p:tavLst>
                                        <p:tav tm="0">
                                          <p:val>
                                            <p:strVal val="1+#ppt_w/2"/>
                                          </p:val>
                                        </p:tav>
                                        <p:tav tm="100000">
                                          <p:val>
                                            <p:strVal val="#ppt_x"/>
                                          </p:val>
                                        </p:tav>
                                      </p:tavLst>
                                    </p:anim>
                                    <p:anim calcmode="lin" valueType="num">
                                      <p:cBhvr additive="base">
                                        <p:cTn id="52" dur="500" fill="hold"/>
                                        <p:tgtEl>
                                          <p:spTgt spid="258"/>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1+#ppt_w/2"/>
                                          </p:val>
                                        </p:tav>
                                        <p:tav tm="100000">
                                          <p:val>
                                            <p:strVal val="#ppt_x"/>
                                          </p:val>
                                        </p:tav>
                                      </p:tavLst>
                                    </p:anim>
                                    <p:anim calcmode="lin" valueType="num">
                                      <p:cBhvr additive="base">
                                        <p:cTn id="5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1+#ppt_w/2"/>
                                          </p:val>
                                        </p:tav>
                                        <p:tav tm="100000">
                                          <p:val>
                                            <p:strVal val="#ppt_x"/>
                                          </p:val>
                                        </p:tav>
                                      </p:tavLst>
                                    </p:anim>
                                    <p:anim calcmode="lin" valueType="num">
                                      <p:cBhvr additive="base">
                                        <p:cTn id="6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1+#ppt_w/2"/>
                                          </p:val>
                                        </p:tav>
                                        <p:tav tm="100000">
                                          <p:val>
                                            <p:strVal val="#ppt_x"/>
                                          </p:val>
                                        </p:tav>
                                      </p:tavLst>
                                    </p:anim>
                                    <p:anim calcmode="lin" valueType="num">
                                      <p:cBhvr additive="base">
                                        <p:cTn id="6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500" fill="hold"/>
                                        <p:tgtEl>
                                          <p:spTgt spid="11"/>
                                        </p:tgtEl>
                                        <p:attrNameLst>
                                          <p:attrName>ppt_x</p:attrName>
                                        </p:attrNameLst>
                                      </p:cBhvr>
                                      <p:tavLst>
                                        <p:tav tm="0">
                                          <p:val>
                                            <p:strVal val="1+#ppt_w/2"/>
                                          </p:val>
                                        </p:tav>
                                        <p:tav tm="100000">
                                          <p:val>
                                            <p:strVal val="#ppt_x"/>
                                          </p:val>
                                        </p:tav>
                                      </p:tavLst>
                                    </p:anim>
                                    <p:anim calcmode="lin" valueType="num">
                                      <p:cBhvr additive="base">
                                        <p:cTn id="7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401"/>
                                        </p:tgtEl>
                                        <p:attrNameLst>
                                          <p:attrName>style.visibility</p:attrName>
                                        </p:attrNameLst>
                                      </p:cBhvr>
                                      <p:to>
                                        <p:strVal val="visible"/>
                                      </p:to>
                                    </p:set>
                                    <p:anim calcmode="lin" valueType="num">
                                      <p:cBhvr additive="base">
                                        <p:cTn id="79" dur="250" fill="hold"/>
                                        <p:tgtEl>
                                          <p:spTgt spid="401"/>
                                        </p:tgtEl>
                                        <p:attrNameLst>
                                          <p:attrName>ppt_x</p:attrName>
                                        </p:attrNameLst>
                                      </p:cBhvr>
                                      <p:tavLst>
                                        <p:tav tm="0">
                                          <p:val>
                                            <p:strVal val="1+#ppt_w/2"/>
                                          </p:val>
                                        </p:tav>
                                        <p:tav tm="100000">
                                          <p:val>
                                            <p:strVal val="#ppt_x"/>
                                          </p:val>
                                        </p:tav>
                                      </p:tavLst>
                                    </p:anim>
                                    <p:anim calcmode="lin" valueType="num">
                                      <p:cBhvr additive="base">
                                        <p:cTn id="80" dur="250" fill="hold"/>
                                        <p:tgtEl>
                                          <p:spTgt spid="401"/>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404"/>
                                        </p:tgtEl>
                                        <p:attrNameLst>
                                          <p:attrName>style.visibility</p:attrName>
                                        </p:attrNameLst>
                                      </p:cBhvr>
                                      <p:to>
                                        <p:strVal val="visible"/>
                                      </p:to>
                                    </p:set>
                                    <p:anim calcmode="lin" valueType="num">
                                      <p:cBhvr additive="base">
                                        <p:cTn id="83" dur="250" fill="hold"/>
                                        <p:tgtEl>
                                          <p:spTgt spid="404"/>
                                        </p:tgtEl>
                                        <p:attrNameLst>
                                          <p:attrName>ppt_x</p:attrName>
                                        </p:attrNameLst>
                                      </p:cBhvr>
                                      <p:tavLst>
                                        <p:tav tm="0">
                                          <p:val>
                                            <p:strVal val="1+#ppt_w/2"/>
                                          </p:val>
                                        </p:tav>
                                        <p:tav tm="100000">
                                          <p:val>
                                            <p:strVal val="#ppt_x"/>
                                          </p:val>
                                        </p:tav>
                                      </p:tavLst>
                                    </p:anim>
                                    <p:anim calcmode="lin" valueType="num">
                                      <p:cBhvr additive="base">
                                        <p:cTn id="84" dur="250" fill="hold"/>
                                        <p:tgtEl>
                                          <p:spTgt spid="404"/>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402"/>
                                        </p:tgtEl>
                                        <p:attrNameLst>
                                          <p:attrName>style.visibility</p:attrName>
                                        </p:attrNameLst>
                                      </p:cBhvr>
                                      <p:to>
                                        <p:strVal val="visible"/>
                                      </p:to>
                                    </p:set>
                                    <p:anim calcmode="lin" valueType="num">
                                      <p:cBhvr additive="base">
                                        <p:cTn id="89" dur="250" fill="hold"/>
                                        <p:tgtEl>
                                          <p:spTgt spid="402"/>
                                        </p:tgtEl>
                                        <p:attrNameLst>
                                          <p:attrName>ppt_x</p:attrName>
                                        </p:attrNameLst>
                                      </p:cBhvr>
                                      <p:tavLst>
                                        <p:tav tm="0">
                                          <p:val>
                                            <p:strVal val="1+#ppt_w/2"/>
                                          </p:val>
                                        </p:tav>
                                        <p:tav tm="100000">
                                          <p:val>
                                            <p:strVal val="#ppt_x"/>
                                          </p:val>
                                        </p:tav>
                                      </p:tavLst>
                                    </p:anim>
                                    <p:anim calcmode="lin" valueType="num">
                                      <p:cBhvr additive="base">
                                        <p:cTn id="90" dur="250" fill="hold"/>
                                        <p:tgtEl>
                                          <p:spTgt spid="402"/>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nodeType="clickEffect">
                                  <p:stCondLst>
                                    <p:cond delay="0"/>
                                  </p:stCondLst>
                                  <p:childTnLst>
                                    <p:set>
                                      <p:cBhvr>
                                        <p:cTn id="94" dur="1" fill="hold">
                                          <p:stCondLst>
                                            <p:cond delay="0"/>
                                          </p:stCondLst>
                                        </p:cTn>
                                        <p:tgtEl>
                                          <p:spTgt spid="403"/>
                                        </p:tgtEl>
                                        <p:attrNameLst>
                                          <p:attrName>style.visibility</p:attrName>
                                        </p:attrNameLst>
                                      </p:cBhvr>
                                      <p:to>
                                        <p:strVal val="visible"/>
                                      </p:to>
                                    </p:set>
                                    <p:anim calcmode="lin" valueType="num">
                                      <p:cBhvr additive="base">
                                        <p:cTn id="95" dur="250" fill="hold"/>
                                        <p:tgtEl>
                                          <p:spTgt spid="403"/>
                                        </p:tgtEl>
                                        <p:attrNameLst>
                                          <p:attrName>ppt_x</p:attrName>
                                        </p:attrNameLst>
                                      </p:cBhvr>
                                      <p:tavLst>
                                        <p:tav tm="0">
                                          <p:val>
                                            <p:strVal val="1+#ppt_w/2"/>
                                          </p:val>
                                        </p:tav>
                                        <p:tav tm="100000">
                                          <p:val>
                                            <p:strVal val="#ppt_x"/>
                                          </p:val>
                                        </p:tav>
                                      </p:tavLst>
                                    </p:anim>
                                    <p:anim calcmode="lin" valueType="num">
                                      <p:cBhvr additive="base">
                                        <p:cTn id="96" dur="250" fill="hold"/>
                                        <p:tgtEl>
                                          <p:spTgt spid="4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258" grpId="0"/>
      <p:bldP spid="401" grpId="0" animBg="1"/>
      <p:bldP spid="278" grpId="0" animBg="1"/>
      <p:bldP spid="272" grpId="0"/>
      <p:bldP spid="284" grpId="0" animBg="1"/>
      <p:bldP spid="28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grpSp>
        <p:nvGrpSpPr>
          <p:cNvPr id="2" name="Group 1"/>
          <p:cNvGrpSpPr/>
          <p:nvPr/>
        </p:nvGrpSpPr>
        <p:grpSpPr>
          <a:xfrm>
            <a:off x="6510528" y="0"/>
            <a:ext cx="5925947" cy="6994525"/>
            <a:chOff x="5833872" y="-130612"/>
            <a:chExt cx="5925947" cy="6994525"/>
          </a:xfrm>
        </p:grpSpPr>
        <p:sp>
          <p:nvSpPr>
            <p:cNvPr id="40" name="Rectangle 39"/>
            <p:cNvSpPr/>
            <p:nvPr/>
          </p:nvSpPr>
          <p:spPr bwMode="auto">
            <a:xfrm>
              <a:off x="5833872" y="-130612"/>
              <a:ext cx="5925947" cy="6994525"/>
            </a:xfrm>
            <a:prstGeom prst="rect">
              <a:avLst/>
            </a:prstGeom>
            <a:solidFill>
              <a:schemeClr val="dk1"/>
            </a:solidFill>
            <a:ln w="127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635571" y="1669182"/>
              <a:ext cx="2425700" cy="1000994"/>
            </a:xfrm>
            <a:prstGeom prst="rect">
              <a:avLst/>
            </a:prstGeom>
            <a:noFill/>
            <a:ln w="19050">
              <a:solidFill>
                <a:srgbClr val="00BCF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Rounded Corners 41"/>
            <p:cNvSpPr/>
            <p:nvPr/>
          </p:nvSpPr>
          <p:spPr bwMode="auto">
            <a:xfrm>
              <a:off x="7967684" y="1723458"/>
              <a:ext cx="1761474" cy="862385"/>
            </a:xfrm>
            <a:prstGeom prst="roundRect">
              <a:avLst/>
            </a:prstGeom>
            <a:solidFill>
              <a:srgbClr val="FFFFFF"/>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Scale</a:t>
              </a:r>
            </a:p>
          </p:txBody>
        </p:sp>
        <p:cxnSp>
          <p:nvCxnSpPr>
            <p:cNvPr id="43" name="Connector: Elbow 42"/>
            <p:cNvCxnSpPr>
              <a:stCxn id="47" idx="3"/>
              <a:endCxn id="42" idx="0"/>
            </p:cNvCxnSpPr>
            <p:nvPr/>
          </p:nvCxnSpPr>
          <p:spPr>
            <a:xfrm rot="16200000" flipH="1">
              <a:off x="8054975" y="930011"/>
              <a:ext cx="471255" cy="1115637"/>
            </a:xfrm>
            <a:prstGeom prst="bentConnector3">
              <a:avLst>
                <a:gd name="adj1" fmla="val 31135"/>
              </a:avLst>
            </a:prstGeom>
            <a:ln w="4445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p:cNvCxnSpPr>
              <a:stCxn id="50" idx="3"/>
              <a:endCxn id="42" idx="0"/>
            </p:cNvCxnSpPr>
            <p:nvPr/>
          </p:nvCxnSpPr>
          <p:spPr>
            <a:xfrm rot="5400000">
              <a:off x="9167921" y="940552"/>
              <a:ext cx="463407" cy="1102405"/>
            </a:xfrm>
            <a:prstGeom prst="bentConnector3">
              <a:avLst>
                <a:gd name="adj1" fmla="val 30816"/>
              </a:avLst>
            </a:prstGeom>
            <a:ln w="4445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p:cNvCxnSpPr>
              <a:stCxn id="42" idx="2"/>
              <a:endCxn id="53" idx="1"/>
            </p:cNvCxnSpPr>
            <p:nvPr/>
          </p:nvCxnSpPr>
          <p:spPr>
            <a:xfrm rot="16200000" flipH="1">
              <a:off x="8665325" y="2768938"/>
              <a:ext cx="369367" cy="3175"/>
            </a:xfrm>
            <a:prstGeom prst="bentConnector3">
              <a:avLst>
                <a:gd name="adj1" fmla="val 50000"/>
              </a:avLst>
            </a:prstGeom>
            <a:ln w="4445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7001322" y="184847"/>
              <a:ext cx="1462923" cy="1067356"/>
              <a:chOff x="650893" y="1445322"/>
              <a:chExt cx="1462923" cy="1067356"/>
            </a:xfrm>
          </p:grpSpPr>
          <p:sp>
            <p:nvSpPr>
              <p:cNvPr id="47" name="Flowchart: Magnetic Disk 46"/>
              <p:cNvSpPr/>
              <p:nvPr/>
            </p:nvSpPr>
            <p:spPr bwMode="auto">
              <a:xfrm>
                <a:off x="650893" y="1445322"/>
                <a:ext cx="1462923" cy="1067356"/>
              </a:xfrm>
              <a:prstGeom prst="flowChartMagneticDisk">
                <a:avLst/>
              </a:prstGeom>
              <a:ln w="19050">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a:xfrm>
                <a:off x="650893" y="1816734"/>
                <a:ext cx="1462923" cy="646331"/>
              </a:xfrm>
              <a:prstGeom prst="rect">
                <a:avLst/>
              </a:prstGeom>
              <a:ln w="19050">
                <a:noFill/>
              </a:ln>
            </p:spPr>
            <p:txBody>
              <a:bodyPr wrap="square">
                <a:spAutoFit/>
              </a:bodyPr>
              <a:lstStyle/>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Sensor</a:t>
                </a:r>
              </a:p>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Data</a:t>
                </a:r>
              </a:p>
            </p:txBody>
          </p:sp>
        </p:grpSp>
        <p:grpSp>
          <p:nvGrpSpPr>
            <p:cNvPr id="49" name="Group 48"/>
            <p:cNvGrpSpPr/>
            <p:nvPr/>
          </p:nvGrpSpPr>
          <p:grpSpPr>
            <a:xfrm>
              <a:off x="9219364" y="192695"/>
              <a:ext cx="1462923" cy="1067356"/>
              <a:chOff x="2868935" y="1453170"/>
              <a:chExt cx="1462923" cy="1067356"/>
            </a:xfrm>
          </p:grpSpPr>
          <p:sp>
            <p:nvSpPr>
              <p:cNvPr id="50" name="Flowchart: Magnetic Disk 49"/>
              <p:cNvSpPr/>
              <p:nvPr/>
            </p:nvSpPr>
            <p:spPr bwMode="auto">
              <a:xfrm>
                <a:off x="2868935" y="1453170"/>
                <a:ext cx="1462923" cy="1067356"/>
              </a:xfrm>
              <a:prstGeom prst="flowChartMagneticDisk">
                <a:avLst/>
              </a:prstGeom>
              <a:ln w="19050">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a:xfrm>
                <a:off x="2868935" y="1835046"/>
                <a:ext cx="1462923" cy="646331"/>
              </a:xfrm>
              <a:prstGeom prst="rect">
                <a:avLst/>
              </a:prstGeom>
              <a:ln w="19050">
                <a:noFill/>
              </a:ln>
            </p:spPr>
            <p:txBody>
              <a:bodyPr wrap="square">
                <a:spAutoFit/>
              </a:bodyPr>
              <a:lstStyle/>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Calibration </a:t>
                </a:r>
              </a:p>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Data</a:t>
                </a:r>
              </a:p>
            </p:txBody>
          </p:sp>
        </p:grpSp>
        <p:grpSp>
          <p:nvGrpSpPr>
            <p:cNvPr id="52" name="Group 51"/>
            <p:cNvGrpSpPr/>
            <p:nvPr/>
          </p:nvGrpSpPr>
          <p:grpSpPr>
            <a:xfrm>
              <a:off x="8120134" y="2955210"/>
              <a:ext cx="1462923" cy="1067356"/>
              <a:chOff x="650893" y="1471902"/>
              <a:chExt cx="1462923" cy="1067356"/>
            </a:xfrm>
          </p:grpSpPr>
          <p:sp>
            <p:nvSpPr>
              <p:cNvPr id="53" name="Flowchart: Magnetic Disk 52"/>
              <p:cNvSpPr/>
              <p:nvPr/>
            </p:nvSpPr>
            <p:spPr bwMode="auto">
              <a:xfrm>
                <a:off x="650893" y="1471902"/>
                <a:ext cx="1462923" cy="1067356"/>
              </a:xfrm>
              <a:prstGeom prst="flowChartMagneticDisk">
                <a:avLst/>
              </a:prstGeom>
              <a:ln w="19050">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a:xfrm>
                <a:off x="650893" y="1816734"/>
                <a:ext cx="1462923" cy="646331"/>
              </a:xfrm>
              <a:prstGeom prst="rect">
                <a:avLst/>
              </a:prstGeom>
              <a:ln w="19050">
                <a:noFill/>
              </a:ln>
            </p:spPr>
            <p:txBody>
              <a:bodyPr wrap="square">
                <a:spAutoFit/>
              </a:bodyPr>
              <a:lstStyle/>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Scaled</a:t>
                </a:r>
              </a:p>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Data</a:t>
                </a:r>
              </a:p>
            </p:txBody>
          </p:sp>
        </p:grpSp>
        <p:sp>
          <p:nvSpPr>
            <p:cNvPr id="55" name="Rectangle: Rounded Corners 54"/>
            <p:cNvSpPr/>
            <p:nvPr/>
          </p:nvSpPr>
          <p:spPr bwMode="auto">
            <a:xfrm>
              <a:off x="7972061" y="4412965"/>
              <a:ext cx="1755124" cy="862385"/>
            </a:xfrm>
            <a:prstGeom prst="roundRect">
              <a:avLst/>
            </a:prstGeom>
            <a:solidFill>
              <a:srgbClr val="FFFFFF"/>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Average</a:t>
              </a:r>
            </a:p>
          </p:txBody>
        </p:sp>
        <p:grpSp>
          <p:nvGrpSpPr>
            <p:cNvPr id="56" name="Group 55"/>
            <p:cNvGrpSpPr/>
            <p:nvPr/>
          </p:nvGrpSpPr>
          <p:grpSpPr>
            <a:xfrm>
              <a:off x="8120134" y="5625544"/>
              <a:ext cx="1462923" cy="1067356"/>
              <a:chOff x="650893" y="1471902"/>
              <a:chExt cx="1462923" cy="1067356"/>
            </a:xfrm>
          </p:grpSpPr>
          <p:sp>
            <p:nvSpPr>
              <p:cNvPr id="57" name="Flowchart: Magnetic Disk 56"/>
              <p:cNvSpPr/>
              <p:nvPr/>
            </p:nvSpPr>
            <p:spPr bwMode="auto">
              <a:xfrm>
                <a:off x="650893" y="1471902"/>
                <a:ext cx="1462923" cy="1067356"/>
              </a:xfrm>
              <a:prstGeom prst="flowChartMagneticDisk">
                <a:avLst/>
              </a:prstGeom>
              <a:ln w="19050">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a:xfrm>
                <a:off x="650893" y="1816734"/>
                <a:ext cx="1462923" cy="646331"/>
              </a:xfrm>
              <a:prstGeom prst="rect">
                <a:avLst/>
              </a:prstGeom>
              <a:ln w="19050">
                <a:noFill/>
              </a:ln>
            </p:spPr>
            <p:txBody>
              <a:bodyPr wrap="square">
                <a:spAutoFit/>
              </a:bodyPr>
              <a:lstStyle/>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Averaged</a:t>
                </a:r>
              </a:p>
              <a:p>
                <a:pPr algn="ctr" defTabSz="932472" fontAlgn="base">
                  <a:lnSpc>
                    <a:spcPct val="90000"/>
                  </a:lnSpc>
                  <a:spcBef>
                    <a:spcPct val="0"/>
                  </a:spcBef>
                  <a:spcAft>
                    <a:spcPct val="0"/>
                  </a:spcAft>
                </a:pPr>
                <a:r>
                  <a:rPr lang="en-US" sz="2000" dirty="0">
                    <a:solidFill>
                      <a:schemeClr val="tx2">
                        <a:lumMod val="10000"/>
                      </a:schemeClr>
                    </a:solidFill>
                    <a:ea typeface="Segoe UI" pitchFamily="34" charset="0"/>
                    <a:cs typeface="Segoe UI Semilight"/>
                  </a:rPr>
                  <a:t>Data</a:t>
                </a:r>
              </a:p>
            </p:txBody>
          </p:sp>
        </p:grpSp>
        <p:cxnSp>
          <p:nvCxnSpPr>
            <p:cNvPr id="59" name="Connector: Elbow 58"/>
            <p:cNvCxnSpPr>
              <a:stCxn id="53" idx="3"/>
              <a:endCxn id="55" idx="0"/>
            </p:cNvCxnSpPr>
            <p:nvPr/>
          </p:nvCxnSpPr>
          <p:spPr>
            <a:xfrm rot="5400000">
              <a:off x="8655411" y="4216779"/>
              <a:ext cx="390399" cy="1973"/>
            </a:xfrm>
            <a:prstGeom prst="bentConnector3">
              <a:avLst>
                <a:gd name="adj1" fmla="val 50000"/>
              </a:avLst>
            </a:prstGeom>
            <a:ln w="4445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55" idx="2"/>
              <a:endCxn id="57" idx="1"/>
            </p:cNvCxnSpPr>
            <p:nvPr/>
          </p:nvCxnSpPr>
          <p:spPr>
            <a:xfrm rot="16200000" flipH="1">
              <a:off x="8675512" y="5449460"/>
              <a:ext cx="350194" cy="1973"/>
            </a:xfrm>
            <a:prstGeom prst="bentConnector3">
              <a:avLst>
                <a:gd name="adj1" fmla="val 50000"/>
              </a:avLst>
            </a:prstGeom>
            <a:ln w="4445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1" name="Picture 8" descr="https://www.python.org/static/opengraph-icon-200x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340" y="4497734"/>
              <a:ext cx="692835" cy="69283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4"/>
            <a:stretch>
              <a:fillRect/>
            </a:stretch>
          </p:blipFill>
          <p:spPr>
            <a:xfrm>
              <a:off x="8950540" y="1882743"/>
              <a:ext cx="537647" cy="537647"/>
            </a:xfrm>
            <a:prstGeom prst="rect">
              <a:avLst/>
            </a:prstGeom>
          </p:spPr>
        </p:pic>
        <p:sp>
          <p:nvSpPr>
            <p:cNvPr id="63" name="Rectangle 62"/>
            <p:cNvSpPr/>
            <p:nvPr/>
          </p:nvSpPr>
          <p:spPr bwMode="auto">
            <a:xfrm>
              <a:off x="7635571" y="4347269"/>
              <a:ext cx="2425700" cy="1000994"/>
            </a:xfrm>
            <a:prstGeom prst="rect">
              <a:avLst/>
            </a:prstGeom>
            <a:noFill/>
            <a:ln w="19050">
              <a:solidFill>
                <a:srgbClr val="00BCF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10" descr="Image result for DOCKER PNG"/>
            <p:cNvPicPr>
              <a:picLocks noChangeAspect="1" noChangeArrowheads="1"/>
            </p:cNvPicPr>
            <p:nvPr/>
          </p:nvPicPr>
          <p:blipFill rotWithShape="1">
            <a:blip r:embed="rId5">
              <a:extLst>
                <a:ext uri="{28A0092B-C50C-407E-A947-70E740481C1C}">
                  <a14:useLocalDpi xmlns:a14="http://schemas.microsoft.com/office/drawing/2010/main" val="0"/>
                </a:ext>
              </a:extLst>
            </a:blip>
            <a:srcRect r="57454"/>
            <a:stretch/>
          </p:blipFill>
          <p:spPr bwMode="auto">
            <a:xfrm>
              <a:off x="9709150" y="2288258"/>
              <a:ext cx="973137" cy="54665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Image result for DOCKER PNG"/>
            <p:cNvPicPr>
              <a:picLocks noChangeAspect="1" noChangeArrowheads="1"/>
            </p:cNvPicPr>
            <p:nvPr/>
          </p:nvPicPr>
          <p:blipFill rotWithShape="1">
            <a:blip r:embed="rId5">
              <a:extLst>
                <a:ext uri="{28A0092B-C50C-407E-A947-70E740481C1C}">
                  <a14:useLocalDpi xmlns:a14="http://schemas.microsoft.com/office/drawing/2010/main" val="0"/>
                </a:ext>
              </a:extLst>
            </a:blip>
            <a:srcRect r="57454"/>
            <a:stretch/>
          </p:blipFill>
          <p:spPr bwMode="auto">
            <a:xfrm>
              <a:off x="9678411" y="4979337"/>
              <a:ext cx="973137" cy="5466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814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10"/>
          </p:nvPr>
        </p:nvSpPr>
        <p:spPr>
          <a:xfrm>
            <a:off x="274702" y="1211287"/>
            <a:ext cx="11888787" cy="4912114"/>
          </a:xfrm>
        </p:spPr>
        <p:txBody>
          <a:bodyPr/>
          <a:lstStyle/>
          <a:p>
            <a:r>
              <a:rPr lang="en-US" dirty="0"/>
              <a:t>Resources:</a:t>
            </a:r>
          </a:p>
          <a:p>
            <a:pPr lvl="1"/>
            <a:r>
              <a:rPr lang="en-US" dirty="0"/>
              <a:t>Reproducible Data Science Code Story: </a:t>
            </a:r>
            <a:r>
              <a:rPr lang="en-US" dirty="0">
                <a:hlinkClick r:id="rId3"/>
              </a:rPr>
              <a:t>www.microsoft.com/reallifecode/2017/04/12/reproducible-data-science-analysis-experimental-data-pachyderm-azure/</a:t>
            </a:r>
            <a:endParaRPr lang="en-US" dirty="0"/>
          </a:p>
          <a:p>
            <a:pPr lvl="1"/>
            <a:r>
              <a:rPr lang="en-US" dirty="0"/>
              <a:t>General Fusion: </a:t>
            </a:r>
            <a:r>
              <a:rPr lang="en-US" dirty="0">
                <a:hlinkClick r:id="rId4"/>
              </a:rPr>
              <a:t>www.generalfusion.com</a:t>
            </a:r>
            <a:endParaRPr lang="en-US" dirty="0"/>
          </a:p>
          <a:p>
            <a:pPr lvl="1"/>
            <a:r>
              <a:rPr lang="en-US" dirty="0"/>
              <a:t>Azure Container Service: </a:t>
            </a:r>
            <a:r>
              <a:rPr lang="en-US" dirty="0">
                <a:hlinkClick r:id="rId5"/>
              </a:rPr>
              <a:t>azure.microsoft.com/services/container-service</a:t>
            </a:r>
            <a:endParaRPr lang="en-US" dirty="0"/>
          </a:p>
          <a:p>
            <a:pPr lvl="1"/>
            <a:r>
              <a:rPr lang="en-US" dirty="0"/>
              <a:t>Kubernetes: </a:t>
            </a:r>
            <a:r>
              <a:rPr lang="en-US" dirty="0">
                <a:hlinkClick r:id="rId6"/>
              </a:rPr>
              <a:t>http://</a:t>
            </a:r>
            <a:r>
              <a:rPr lang="en-US" dirty="0" smtClean="0">
                <a:hlinkClick r:id="rId6"/>
              </a:rPr>
              <a:t>kubernetes.io</a:t>
            </a:r>
            <a:endParaRPr lang="en-US" dirty="0" smtClean="0"/>
          </a:p>
          <a:p>
            <a:pPr lvl="1"/>
            <a:r>
              <a:rPr lang="en-US" dirty="0" smtClean="0"/>
              <a:t>Pachyderm</a:t>
            </a:r>
            <a:r>
              <a:rPr lang="en-US" dirty="0"/>
              <a:t>: </a:t>
            </a:r>
            <a:r>
              <a:rPr lang="en-US" dirty="0">
                <a:hlinkClick r:id="rId7"/>
              </a:rPr>
              <a:t>http://</a:t>
            </a:r>
            <a:r>
              <a:rPr lang="en-US" dirty="0" smtClean="0">
                <a:hlinkClick r:id="rId7"/>
              </a:rPr>
              <a:t>pachyderm.io</a:t>
            </a:r>
            <a:endParaRPr lang="en-US" dirty="0" smtClean="0"/>
          </a:p>
          <a:p>
            <a:pPr lvl="1"/>
            <a:r>
              <a:rPr lang="en-US" dirty="0" smtClean="0"/>
              <a:t>Demo: </a:t>
            </a:r>
            <a:r>
              <a:rPr lang="en-US" dirty="0" smtClean="0">
                <a:hlinkClick r:id="rId8"/>
              </a:rPr>
              <a:t>https://github.com/jpoon/generalfusion</a:t>
            </a:r>
            <a:endParaRPr lang="en-US" dirty="0"/>
          </a:p>
          <a:p>
            <a:pPr lvl="0"/>
            <a:r>
              <a:rPr lang="en-US" dirty="0" smtClean="0"/>
              <a:t>Re-visit </a:t>
            </a:r>
            <a:r>
              <a:rPr lang="en-US" dirty="0"/>
              <a:t>Build session recordings on </a:t>
            </a:r>
            <a:r>
              <a:rPr lang="en-US" dirty="0">
                <a:hlinkClick r:id="rId9"/>
              </a:rPr>
              <a:t>Channel 9</a:t>
            </a:r>
            <a:r>
              <a:rPr lang="en-US" dirty="0"/>
              <a:t>.</a:t>
            </a:r>
          </a:p>
        </p:txBody>
      </p:sp>
      <p:sp>
        <p:nvSpPr>
          <p:cNvPr id="4" name="Rectangle 3"/>
          <p:cNvSpPr/>
          <p:nvPr/>
        </p:nvSpPr>
        <p:spPr>
          <a:xfrm>
            <a:off x="10529777" y="6031402"/>
            <a:ext cx="1634102" cy="664797"/>
          </a:xfrm>
          <a:prstGeom prst="rect">
            <a:avLst/>
          </a:prstGeom>
        </p:spPr>
        <p:txBody>
          <a:bodyPr wrap="none" lIns="182880" tIns="146304" rIns="182880" bIns="146304">
            <a:spAutoFit/>
          </a:bodyPr>
          <a:lstStyle/>
          <a:p>
            <a:pPr algn="r"/>
            <a:r>
              <a:rPr lang="en-US" sz="2400">
                <a:gradFill>
                  <a:gsLst>
                    <a:gs pos="6494">
                      <a:schemeClr val="tx1"/>
                    </a:gs>
                    <a:gs pos="18182">
                      <a:schemeClr val="tx1"/>
                    </a:gs>
                  </a:gsLst>
                  <a:lin ang="5400000" scaled="1"/>
                </a:gradFill>
              </a:rPr>
              <a:t>#</a:t>
            </a:r>
            <a:r>
              <a:rPr lang="en-US" sz="2400" err="1">
                <a:gradFill>
                  <a:gsLst>
                    <a:gs pos="6494">
                      <a:schemeClr val="tx1"/>
                    </a:gs>
                    <a:gs pos="18182">
                      <a:schemeClr val="tx1"/>
                    </a:gs>
                  </a:gsLst>
                  <a:lin ang="5400000" scaled="1"/>
                </a:gradFill>
              </a:rPr>
              <a:t>MSBuild</a:t>
            </a:r>
            <a:endParaRPr lang="en-US" sz="2400">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50702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r="18502" b="7107"/>
          <a:stretch/>
        </p:blipFill>
        <p:spPr>
          <a:xfrm>
            <a:off x="2262263" y="754061"/>
            <a:ext cx="9459694" cy="6057554"/>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5789" b="24812"/>
          <a:stretch/>
        </p:blipFill>
        <p:spPr>
          <a:xfrm>
            <a:off x="-1" y="3017284"/>
            <a:ext cx="5037229" cy="3977240"/>
          </a:xfrm>
          <a:prstGeom prst="rect">
            <a:avLst/>
          </a:prstGeom>
        </p:spPr>
      </p:pic>
      <p:sp>
        <p:nvSpPr>
          <p:cNvPr id="5" name="Title 4"/>
          <p:cNvSpPr>
            <a:spLocks noGrp="1"/>
          </p:cNvSpPr>
          <p:nvPr>
            <p:ph type="title"/>
          </p:nvPr>
        </p:nvSpPr>
        <p:spPr/>
        <p:txBody>
          <a:bodyPr/>
          <a:lstStyle/>
          <a:p>
            <a:r>
              <a:rPr lang="en-US"/>
              <a:t>Please Complete An Evaluation Form</a:t>
            </a:r>
            <a:br>
              <a:rPr lang="en-US"/>
            </a:br>
            <a:r>
              <a:rPr lang="en-US"/>
              <a:t>for every session you attend. </a:t>
            </a:r>
          </a:p>
        </p:txBody>
      </p:sp>
      <p:sp>
        <p:nvSpPr>
          <p:cNvPr id="7" name="Rectangle 6"/>
          <p:cNvSpPr/>
          <p:nvPr/>
        </p:nvSpPr>
        <p:spPr>
          <a:xfrm>
            <a:off x="292592" y="1816547"/>
            <a:ext cx="10954846" cy="757130"/>
          </a:xfrm>
          <a:prstGeom prst="rect">
            <a:avLst/>
          </a:prstGeom>
        </p:spPr>
        <p:txBody>
          <a:bodyPr vert="horz" wrap="square" lIns="146304" tIns="91440" rIns="146304" bIns="91440" rtlCol="0" anchor="t">
            <a:noAutofit/>
          </a:bodyPr>
          <a:lstStyle/>
          <a:p>
            <a:pPr>
              <a:lnSpc>
                <a:spcPct val="90000"/>
              </a:lnSpc>
              <a:spcBef>
                <a:spcPct val="0"/>
              </a:spcBef>
            </a:pPr>
            <a:r>
              <a:rPr lang="en-US" sz="4400" spc="-102">
                <a:ln w="3175">
                  <a:noFill/>
                </a:ln>
                <a:gradFill>
                  <a:gsLst>
                    <a:gs pos="34416">
                      <a:schemeClr val="tx2"/>
                    </a:gs>
                    <a:gs pos="83000">
                      <a:schemeClr val="tx2"/>
                    </a:gs>
                  </a:gsLst>
                  <a:lin ang="5400000" scaled="0"/>
                </a:gradFill>
                <a:latin typeface="+mj-lt"/>
                <a:cs typeface="Segoe UI" pitchFamily="34" charset="0"/>
              </a:rPr>
              <a:t>Your input is important!</a:t>
            </a:r>
          </a:p>
        </p:txBody>
      </p:sp>
      <p:sp>
        <p:nvSpPr>
          <p:cNvPr id="8" name="Rectangle 7"/>
          <p:cNvSpPr/>
          <p:nvPr/>
        </p:nvSpPr>
        <p:spPr>
          <a:xfrm>
            <a:off x="10529777" y="6031402"/>
            <a:ext cx="1634102" cy="664797"/>
          </a:xfrm>
          <a:prstGeom prst="rect">
            <a:avLst/>
          </a:prstGeom>
        </p:spPr>
        <p:txBody>
          <a:bodyPr wrap="none" lIns="182880" tIns="146304" rIns="182880" bIns="146304">
            <a:spAutoFit/>
          </a:bodyPr>
          <a:lstStyle/>
          <a:p>
            <a:pPr algn="r"/>
            <a:r>
              <a:rPr lang="en-US" sz="2400">
                <a:gradFill>
                  <a:gsLst>
                    <a:gs pos="6494">
                      <a:schemeClr val="tx1"/>
                    </a:gs>
                    <a:gs pos="18182">
                      <a:schemeClr val="tx1"/>
                    </a:gs>
                  </a:gsLst>
                  <a:lin ang="5400000" scaled="1"/>
                </a:gradFill>
              </a:rPr>
              <a:t>#</a:t>
            </a:r>
            <a:r>
              <a:rPr lang="en-US" sz="2400" err="1">
                <a:gradFill>
                  <a:gsLst>
                    <a:gs pos="6494">
                      <a:schemeClr val="tx1"/>
                    </a:gs>
                    <a:gs pos="18182">
                      <a:schemeClr val="tx1"/>
                    </a:gs>
                  </a:gsLst>
                  <a:lin ang="5400000" scaled="1"/>
                </a:gradFill>
              </a:rPr>
              <a:t>MSBuild</a:t>
            </a:r>
            <a:endParaRPr lang="en-US" sz="2400">
              <a:gradFill>
                <a:gsLst>
                  <a:gs pos="6494">
                    <a:schemeClr val="tx1"/>
                  </a:gs>
                  <a:gs pos="18182">
                    <a:schemeClr val="tx1"/>
                  </a:gs>
                </a:gsLst>
                <a:lin ang="5400000" scaled="1"/>
              </a:gradFill>
            </a:endParaRPr>
          </a:p>
        </p:txBody>
      </p:sp>
    </p:spTree>
    <p:extLst>
      <p:ext uri="{BB962C8B-B14F-4D97-AF65-F5344CB8AC3E}">
        <p14:creationId xmlns:p14="http://schemas.microsoft.com/office/powerpoint/2010/main" val="213151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txBox="1">
            <a:spLocks/>
          </p:cNvSpPr>
          <p:nvPr/>
        </p:nvSpPr>
        <p:spPr>
          <a:xfrm>
            <a:off x="1463093" y="296863"/>
            <a:ext cx="10698745" cy="914400"/>
          </a:xfrm>
          <a:prstGeom prst="rect">
            <a:avLst/>
          </a:prstGeom>
        </p:spPr>
        <p:txBody>
          <a:bodyPr lIns="182880" tIns="146304" rIns="182880" bIns="146304" anchor="t"/>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en-US" sz="5507" b="1">
                <a:latin typeface="+mn-lt"/>
              </a:rPr>
              <a:t>ATTENTION: PLEASE READ</a:t>
            </a:r>
          </a:p>
        </p:txBody>
      </p:sp>
      <p:pic>
        <p:nvPicPr>
          <p:cNvPr id="2" name="Picture 1"/>
          <p:cNvPicPr>
            <a:picLocks noChangeAspect="1"/>
          </p:cNvPicPr>
          <p:nvPr/>
        </p:nvPicPr>
        <p:blipFill>
          <a:blip r:embed="rId3"/>
          <a:stretch>
            <a:fillRect/>
          </a:stretch>
        </p:blipFill>
        <p:spPr>
          <a:xfrm>
            <a:off x="457200" y="479425"/>
            <a:ext cx="1005893" cy="736492"/>
          </a:xfrm>
          <a:prstGeom prst="rect">
            <a:avLst/>
          </a:prstGeom>
        </p:spPr>
      </p:pic>
      <p:sp>
        <p:nvSpPr>
          <p:cNvPr id="5" name="Freeform 82"/>
          <p:cNvSpPr>
            <a:spLocks noEditPoints="1"/>
          </p:cNvSpPr>
          <p:nvPr/>
        </p:nvSpPr>
        <p:spPr bwMode="auto">
          <a:xfrm>
            <a:off x="9692919" y="4619435"/>
            <a:ext cx="2276563" cy="1877272"/>
          </a:xfrm>
          <a:custGeom>
            <a:avLst/>
            <a:gdLst>
              <a:gd name="T0" fmla="*/ 873 w 946"/>
              <a:gd name="T1" fmla="*/ 780 h 780"/>
              <a:gd name="T2" fmla="*/ 73 w 946"/>
              <a:gd name="T3" fmla="*/ 780 h 780"/>
              <a:gd name="T4" fmla="*/ 12 w 946"/>
              <a:gd name="T5" fmla="*/ 745 h 780"/>
              <a:gd name="T6" fmla="*/ 16 w 946"/>
              <a:gd name="T7" fmla="*/ 675 h 780"/>
              <a:gd name="T8" fmla="*/ 414 w 946"/>
              <a:gd name="T9" fmla="*/ 33 h 780"/>
              <a:gd name="T10" fmla="*/ 414 w 946"/>
              <a:gd name="T11" fmla="*/ 32 h 780"/>
              <a:gd name="T12" fmla="*/ 473 w 946"/>
              <a:gd name="T13" fmla="*/ 0 h 780"/>
              <a:gd name="T14" fmla="*/ 532 w 946"/>
              <a:gd name="T15" fmla="*/ 32 h 780"/>
              <a:gd name="T16" fmla="*/ 533 w 946"/>
              <a:gd name="T17" fmla="*/ 34 h 780"/>
              <a:gd name="T18" fmla="*/ 930 w 946"/>
              <a:gd name="T19" fmla="*/ 675 h 780"/>
              <a:gd name="T20" fmla="*/ 934 w 946"/>
              <a:gd name="T21" fmla="*/ 745 h 780"/>
              <a:gd name="T22" fmla="*/ 873 w 946"/>
              <a:gd name="T23" fmla="*/ 780 h 780"/>
              <a:gd name="T24" fmla="*/ 154 w 946"/>
              <a:gd name="T25" fmla="*/ 667 h 780"/>
              <a:gd name="T26" fmla="*/ 792 w 946"/>
              <a:gd name="T27" fmla="*/ 667 h 780"/>
              <a:gd name="T28" fmla="*/ 473 w 946"/>
              <a:gd name="T29" fmla="*/ 152 h 780"/>
              <a:gd name="T30" fmla="*/ 154 w 946"/>
              <a:gd name="T31" fmla="*/ 667 h 780"/>
              <a:gd name="T32" fmla="*/ 531 w 946"/>
              <a:gd name="T33" fmla="*/ 347 h 780"/>
              <a:gd name="T34" fmla="*/ 415 w 946"/>
              <a:gd name="T35" fmla="*/ 347 h 780"/>
              <a:gd name="T36" fmla="*/ 437 w 946"/>
              <a:gd name="T37" fmla="*/ 534 h 780"/>
              <a:gd name="T38" fmla="*/ 509 w 946"/>
              <a:gd name="T39" fmla="*/ 534 h 780"/>
              <a:gd name="T40" fmla="*/ 531 w 946"/>
              <a:gd name="T41" fmla="*/ 347 h 780"/>
              <a:gd name="T42" fmla="*/ 509 w 946"/>
              <a:gd name="T43" fmla="*/ 554 h 780"/>
              <a:gd name="T44" fmla="*/ 437 w 946"/>
              <a:gd name="T45" fmla="*/ 554 h 780"/>
              <a:gd name="T46" fmla="*/ 437 w 946"/>
              <a:gd name="T47" fmla="*/ 622 h 780"/>
              <a:gd name="T48" fmla="*/ 509 w 946"/>
              <a:gd name="T49" fmla="*/ 622 h 780"/>
              <a:gd name="T50" fmla="*/ 509 w 946"/>
              <a:gd name="T51" fmla="*/ 55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6" h="780">
                <a:moveTo>
                  <a:pt x="873" y="780"/>
                </a:moveTo>
                <a:cubicBezTo>
                  <a:pt x="73" y="780"/>
                  <a:pt x="73" y="780"/>
                  <a:pt x="73" y="780"/>
                </a:cubicBezTo>
                <a:cubicBezTo>
                  <a:pt x="46" y="780"/>
                  <a:pt x="24" y="767"/>
                  <a:pt x="12" y="745"/>
                </a:cubicBezTo>
                <a:cubicBezTo>
                  <a:pt x="0" y="723"/>
                  <a:pt x="2" y="697"/>
                  <a:pt x="16" y="675"/>
                </a:cubicBezTo>
                <a:cubicBezTo>
                  <a:pt x="414" y="33"/>
                  <a:pt x="414" y="33"/>
                  <a:pt x="414" y="33"/>
                </a:cubicBezTo>
                <a:cubicBezTo>
                  <a:pt x="414" y="32"/>
                  <a:pt x="414" y="32"/>
                  <a:pt x="414" y="32"/>
                </a:cubicBezTo>
                <a:cubicBezTo>
                  <a:pt x="428" y="12"/>
                  <a:pt x="450" y="0"/>
                  <a:pt x="473" y="0"/>
                </a:cubicBezTo>
                <a:cubicBezTo>
                  <a:pt x="496" y="0"/>
                  <a:pt x="518" y="12"/>
                  <a:pt x="532" y="32"/>
                </a:cubicBezTo>
                <a:cubicBezTo>
                  <a:pt x="533" y="34"/>
                  <a:pt x="533" y="34"/>
                  <a:pt x="533" y="34"/>
                </a:cubicBezTo>
                <a:cubicBezTo>
                  <a:pt x="930" y="675"/>
                  <a:pt x="930" y="675"/>
                  <a:pt x="930" y="675"/>
                </a:cubicBezTo>
                <a:cubicBezTo>
                  <a:pt x="944" y="697"/>
                  <a:pt x="946" y="723"/>
                  <a:pt x="934" y="745"/>
                </a:cubicBezTo>
                <a:cubicBezTo>
                  <a:pt x="922" y="767"/>
                  <a:pt x="900" y="780"/>
                  <a:pt x="873" y="780"/>
                </a:cubicBezTo>
                <a:close/>
                <a:moveTo>
                  <a:pt x="154" y="667"/>
                </a:moveTo>
                <a:cubicBezTo>
                  <a:pt x="792" y="667"/>
                  <a:pt x="792" y="667"/>
                  <a:pt x="792" y="667"/>
                </a:cubicBezTo>
                <a:cubicBezTo>
                  <a:pt x="473" y="152"/>
                  <a:pt x="473" y="152"/>
                  <a:pt x="473" y="152"/>
                </a:cubicBezTo>
                <a:lnTo>
                  <a:pt x="154" y="667"/>
                </a:lnTo>
                <a:close/>
                <a:moveTo>
                  <a:pt x="531" y="347"/>
                </a:moveTo>
                <a:cubicBezTo>
                  <a:pt x="415" y="347"/>
                  <a:pt x="415" y="347"/>
                  <a:pt x="415" y="347"/>
                </a:cubicBezTo>
                <a:cubicBezTo>
                  <a:pt x="437" y="534"/>
                  <a:pt x="437" y="534"/>
                  <a:pt x="437" y="534"/>
                </a:cubicBezTo>
                <a:cubicBezTo>
                  <a:pt x="509" y="534"/>
                  <a:pt x="509" y="534"/>
                  <a:pt x="509" y="534"/>
                </a:cubicBezTo>
                <a:lnTo>
                  <a:pt x="531" y="347"/>
                </a:lnTo>
                <a:close/>
                <a:moveTo>
                  <a:pt x="509" y="554"/>
                </a:moveTo>
                <a:cubicBezTo>
                  <a:pt x="437" y="554"/>
                  <a:pt x="437" y="554"/>
                  <a:pt x="437" y="554"/>
                </a:cubicBezTo>
                <a:cubicBezTo>
                  <a:pt x="437" y="622"/>
                  <a:pt x="437" y="622"/>
                  <a:pt x="437" y="622"/>
                </a:cubicBezTo>
                <a:cubicBezTo>
                  <a:pt x="509" y="622"/>
                  <a:pt x="509" y="622"/>
                  <a:pt x="509" y="622"/>
                </a:cubicBezTo>
                <a:lnTo>
                  <a:pt x="509" y="554"/>
                </a:lnTo>
                <a:close/>
              </a:path>
            </a:pathLst>
          </a:custGeom>
          <a:solidFill>
            <a:srgbClr val="FFFF00"/>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7" name="Text Placeholder 3"/>
          <p:cNvSpPr txBox="1">
            <a:spLocks/>
          </p:cNvSpPr>
          <p:nvPr/>
        </p:nvSpPr>
        <p:spPr>
          <a:xfrm>
            <a:off x="274637" y="1394164"/>
            <a:ext cx="11887201" cy="5227297"/>
          </a:xfrm>
          <a:prstGeom prst="rect">
            <a:avLst/>
          </a:prstGeom>
        </p:spPr>
        <p:txBody>
          <a:bodyPr wrap="square" lIns="182880" tIns="146304" rIns="182880" bIns="146304"/>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32742">
              <a:lnSpc>
                <a:spcPct val="100000"/>
              </a:lnSpc>
              <a:spcBef>
                <a:spcPts val="0"/>
              </a:spcBef>
              <a:buSzTx/>
              <a:buNone/>
            </a:pPr>
            <a:r>
              <a:rPr lang="en-US" sz="2800" b="1" spc="0">
                <a:gradFill>
                  <a:gsLst>
                    <a:gs pos="92920">
                      <a:srgbClr val="FFFFFF"/>
                    </a:gs>
                    <a:gs pos="49000">
                      <a:srgbClr val="FFFFFF"/>
                    </a:gs>
                  </a:gsLst>
                  <a:lin ang="5400000" scaled="0"/>
                </a:gradFill>
                <a:latin typeface="+mn-lt"/>
              </a:rPr>
              <a:t>Photography and copyright infringement.</a:t>
            </a:r>
          </a:p>
          <a:p>
            <a:pPr marL="0" lvl="0" indent="0" defTabSz="932742">
              <a:lnSpc>
                <a:spcPct val="85000"/>
              </a:lnSpc>
              <a:spcBef>
                <a:spcPts val="1836"/>
              </a:spcBef>
              <a:buSzTx/>
              <a:buNone/>
            </a:pPr>
            <a:r>
              <a:rPr lang="en-US" sz="2400" spc="0">
                <a:gradFill>
                  <a:gsLst>
                    <a:gs pos="92920">
                      <a:srgbClr val="FFFFFF"/>
                    </a:gs>
                    <a:gs pos="49000">
                      <a:srgbClr val="FFFFFF"/>
                    </a:gs>
                  </a:gsLst>
                  <a:lin ang="5400000" scaled="0"/>
                </a:gradFill>
                <a:latin typeface="+mn-lt"/>
              </a:rPr>
              <a:t>Due to copyright laws, please refrain from searching for photography online and utilizing them in your presentations. Using imagery from movies, television, music </a:t>
            </a:r>
            <a:br>
              <a:rPr lang="en-US" sz="2400" spc="0">
                <a:gradFill>
                  <a:gsLst>
                    <a:gs pos="92920">
                      <a:srgbClr val="FFFFFF"/>
                    </a:gs>
                    <a:gs pos="49000">
                      <a:srgbClr val="FFFFFF"/>
                    </a:gs>
                  </a:gsLst>
                  <a:lin ang="5400000" scaled="0"/>
                </a:gradFill>
                <a:latin typeface="+mn-lt"/>
              </a:rPr>
            </a:br>
            <a:r>
              <a:rPr lang="en-US" sz="2400" spc="0">
                <a:gradFill>
                  <a:gsLst>
                    <a:gs pos="92920">
                      <a:srgbClr val="FFFFFF"/>
                    </a:gs>
                    <a:gs pos="49000">
                      <a:srgbClr val="FFFFFF"/>
                    </a:gs>
                  </a:gsLst>
                  <a:lin ang="5400000" scaled="0"/>
                </a:gradFill>
                <a:latin typeface="+mn-lt"/>
              </a:rPr>
              <a:t>and pop-culture is illegal, unless purchased from a stock photography site or given expressed written consent from the owner. If you have any questions regarding your imagery please consult with CELA and/or read more at this site.</a:t>
            </a:r>
            <a:r>
              <a:rPr lang="en-US" sz="2400" b="1" spc="0">
                <a:gradFill>
                  <a:gsLst>
                    <a:gs pos="92920">
                      <a:srgbClr val="FFFFFF"/>
                    </a:gs>
                    <a:gs pos="49000">
                      <a:srgbClr val="FFFFFF"/>
                    </a:gs>
                  </a:gsLst>
                  <a:lin ang="5400000" scaled="0"/>
                </a:gradFill>
                <a:latin typeface="+mn-lt"/>
              </a:rPr>
              <a:t> </a:t>
            </a:r>
          </a:p>
          <a:p>
            <a:pPr marL="0" lvl="0" indent="0" defTabSz="932742">
              <a:lnSpc>
                <a:spcPct val="85000"/>
              </a:lnSpc>
              <a:spcBef>
                <a:spcPts val="1836"/>
              </a:spcBef>
              <a:buSzTx/>
              <a:buNone/>
            </a:pPr>
            <a:r>
              <a:rPr lang="en-US" sz="2400" spc="0">
                <a:gradFill>
                  <a:gsLst>
                    <a:gs pos="92920">
                      <a:srgbClr val="FFFFFF"/>
                    </a:gs>
                    <a:gs pos="49000">
                      <a:srgbClr val="FFFFFF"/>
                    </a:gs>
                  </a:gsLst>
                  <a:lin ang="5400000" scaled="0"/>
                </a:gradFill>
                <a:latin typeface="+mn-lt"/>
              </a:rPr>
              <a:t>Alternatively, please see the photography section below for instruction on impactful photo usage and links to Microsoft owned images. </a:t>
            </a:r>
          </a:p>
          <a:p>
            <a:pPr marL="0" lvl="0" indent="0" defTabSz="932742">
              <a:lnSpc>
                <a:spcPct val="85000"/>
              </a:lnSpc>
              <a:spcBef>
                <a:spcPts val="0"/>
              </a:spcBef>
              <a:buSzTx/>
              <a:buNone/>
            </a:pPr>
            <a:endParaRPr lang="en-US" sz="2400" spc="0">
              <a:gradFill>
                <a:gsLst>
                  <a:gs pos="92920">
                    <a:srgbClr val="FFFFFF"/>
                  </a:gs>
                  <a:gs pos="49000">
                    <a:srgbClr val="FFFFFF"/>
                  </a:gs>
                </a:gsLst>
                <a:lin ang="5400000" scaled="0"/>
              </a:gradFill>
              <a:latin typeface="+mn-lt"/>
            </a:endParaRPr>
          </a:p>
          <a:p>
            <a:pPr marL="0" lvl="0" indent="0" defTabSz="932742">
              <a:lnSpc>
                <a:spcPct val="85000"/>
              </a:lnSpc>
              <a:spcBef>
                <a:spcPts val="0"/>
              </a:spcBef>
              <a:buSzTx/>
              <a:buNone/>
            </a:pPr>
            <a:r>
              <a:rPr lang="en-US" sz="2400" spc="0">
                <a:gradFill>
                  <a:gsLst>
                    <a:gs pos="92920">
                      <a:srgbClr val="FFFFFF"/>
                    </a:gs>
                    <a:gs pos="49000">
                      <a:srgbClr val="FFFFFF"/>
                    </a:gs>
                  </a:gsLst>
                  <a:lin ang="5400000" scaled="0"/>
                </a:gradFill>
                <a:latin typeface="+mn-lt"/>
              </a:rPr>
              <a:t>Please also consider brand illustrations. See the illustration slides</a:t>
            </a:r>
          </a:p>
          <a:p>
            <a:pPr marL="0" lvl="0" indent="0" defTabSz="932742">
              <a:lnSpc>
                <a:spcPct val="100000"/>
              </a:lnSpc>
              <a:spcBef>
                <a:spcPts val="0"/>
              </a:spcBef>
              <a:buSzTx/>
              <a:buNone/>
            </a:pPr>
            <a:r>
              <a:rPr lang="en-US" sz="2400" spc="0">
                <a:gradFill>
                  <a:gsLst>
                    <a:gs pos="92920">
                      <a:srgbClr val="FFFFFF"/>
                    </a:gs>
                    <a:gs pos="49000">
                      <a:srgbClr val="FFFFFF"/>
                    </a:gs>
                  </a:gsLst>
                  <a:lin ang="5400000" scaled="0"/>
                </a:gradFill>
                <a:latin typeface="+mn-lt"/>
              </a:rPr>
              <a:t>for details. Custom illustrations created by </a:t>
            </a:r>
          </a:p>
          <a:p>
            <a:pPr marL="0" lvl="0" indent="0" defTabSz="932742">
              <a:lnSpc>
                <a:spcPct val="100000"/>
              </a:lnSpc>
              <a:spcBef>
                <a:spcPts val="0"/>
              </a:spcBef>
              <a:buSzTx/>
              <a:buNone/>
            </a:pPr>
            <a:r>
              <a:rPr lang="en-US" sz="2400" spc="0">
                <a:gradFill>
                  <a:gsLst>
                    <a:gs pos="92920">
                      <a:srgbClr val="FFFFFF"/>
                    </a:gs>
                    <a:gs pos="49000">
                      <a:srgbClr val="FFFFFF"/>
                    </a:gs>
                  </a:gsLst>
                  <a:lin ang="5400000" scaled="0"/>
                </a:gradFill>
                <a:latin typeface="+mn-lt"/>
              </a:rPr>
              <a:t>Silver Fox Productions are also available.</a:t>
            </a:r>
          </a:p>
        </p:txBody>
      </p:sp>
    </p:spTree>
    <p:extLst>
      <p:ext uri="{BB962C8B-B14F-4D97-AF65-F5344CB8AC3E}">
        <p14:creationId xmlns:p14="http://schemas.microsoft.com/office/powerpoint/2010/main" val="461797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t.Microsoft_Build2017_Template.potx" id="{001EBB70-CA20-4CE9-AA29-ADF4D954C62C}" vid="{AAF2A86E-0AA2-4840-9AE2-93ABDEB78E2B}"/>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t.Microsoft_Build2017_Template.potx" id="{001EBB70-CA20-4CE9-AA29-ADF4D954C62C}" vid="{8FE7D550-0BF7-4A84-AE08-47A9673BB88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903B93C3662F479A7BE79D9C323082" ma:contentTypeVersion="6" ma:contentTypeDescription="Create a new document." ma:contentTypeScope="" ma:versionID="f1646db7dd3f9399503638bfdfa3a651">
  <xsd:schema xmlns:xsd="http://www.w3.org/2001/XMLSchema" xmlns:xs="http://www.w3.org/2001/XMLSchema" xmlns:p="http://schemas.microsoft.com/office/2006/metadata/properties" xmlns:ns2="18bd01bf-08bf-4a60-8de3-f682cde07c5b" xmlns:ns3="73e23d85-9b14-4d85-aa81-67b3093d8db1" targetNamespace="http://schemas.microsoft.com/office/2006/metadata/properties" ma:root="true" ma:fieldsID="f4c02b1ea0934ca145ae5946c0e66396" ns2:_="" ns3:_="">
    <xsd:import namespace="18bd01bf-08bf-4a60-8de3-f682cde07c5b"/>
    <xsd:import namespace="73e23d85-9b14-4d85-aa81-67b3093d8db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bd01bf-08bf-4a60-8de3-f682cde07c5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3e23d85-9b14-4d85-aa81-67b3093d8db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purl.org/dc/terms/"/>
    <ds:schemaRef ds:uri="http://purl.org/dc/dcmitype/"/>
    <ds:schemaRef ds:uri="http://purl.org/dc/elements/1.1/"/>
    <ds:schemaRef ds:uri="18bd01bf-08bf-4a60-8de3-f682cde07c5b"/>
    <ds:schemaRef ds:uri="http://schemas.microsoft.com/office/2006/documentManagement/types"/>
    <ds:schemaRef ds:uri="http://schemas.microsoft.com/office/infopath/2007/PartnerControls"/>
    <ds:schemaRef ds:uri="http://schemas.openxmlformats.org/package/2006/metadata/core-properties"/>
    <ds:schemaRef ds:uri="73e23d85-9b14-4d85-aa81-67b3093d8db1"/>
    <ds:schemaRef ds:uri="http://schemas.microsoft.com/office/2006/metadata/properties"/>
  </ds:schemaRefs>
</ds:datastoreItem>
</file>

<file path=customXml/itemProps3.xml><?xml version="1.0" encoding="utf-8"?>
<ds:datastoreItem xmlns:ds="http://schemas.openxmlformats.org/officeDocument/2006/customXml" ds:itemID="{C9842D00-5947-433E-85D0-AD154FCB2D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bd01bf-08bf-4a60-8de3-f682cde07c5b"/>
    <ds:schemaRef ds:uri="73e23d85-9b14-4d85-aa81-67b3093d8d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1982</TotalTime>
  <Words>1445</Words>
  <Application>Microsoft Macintosh PowerPoint</Application>
  <PresentationFormat>Custom</PresentationFormat>
  <Paragraphs>193</Paragraphs>
  <Slides>20</Slides>
  <Notes>18</Notes>
  <HiddenSlides>12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Calibri</vt:lpstr>
      <vt:lpstr>Consolas</vt:lpstr>
      <vt:lpstr>Segoe UI</vt:lpstr>
      <vt:lpstr>Segoe UI Light</vt:lpstr>
      <vt:lpstr>Segoe UI Semilight</vt:lpstr>
      <vt:lpstr>Times New Roman</vt:lpstr>
      <vt:lpstr>Wingdings</vt:lpstr>
      <vt:lpstr>Arial</vt:lpstr>
      <vt:lpstr>5-50111_Build 2017_LIGHT GRAY TEMPLATE</vt:lpstr>
      <vt:lpstr>5-50111_Build 2017_DARK GRAY TEMPLATE</vt:lpstr>
      <vt:lpstr>PowerPoint Presentation</vt:lpstr>
      <vt:lpstr>Unlocking Fusion with  Containers and Kubernetes</vt:lpstr>
      <vt:lpstr>PowerPoint Presentation</vt:lpstr>
      <vt:lpstr>Experimental Data Management</vt:lpstr>
      <vt:lpstr>Demo</vt:lpstr>
      <vt:lpstr>Call to Action</vt:lpstr>
      <vt:lpstr>Please Complete An Evaluation Form for every session you attend. </vt:lpstr>
      <vt:lpstr>PowerPoint Presentation</vt:lpstr>
      <vt:lpstr>PowerPoint Presentation</vt:lpstr>
      <vt:lpstr>Common Copyright Myths</vt:lpstr>
      <vt:lpstr>Related sessions</vt:lpstr>
      <vt:lpstr>Text layout (without bullet points)</vt:lpstr>
      <vt:lpstr>Adjusting list levels</vt:lpstr>
      <vt:lpstr>Bullet points layout with subtitle Subtitle is smaller in the same text block</vt:lpstr>
      <vt:lpstr>Photo layout 1</vt:lpstr>
      <vt:lpstr>Slide palette info</vt:lpstr>
      <vt:lpstr>Video</vt:lpstr>
      <vt:lpstr>Section title</vt:lpstr>
      <vt:lpstr>Slide for developer code and Github URLs</vt:lpstr>
      <vt:lpstr>Notes (hidden)</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Jason Poon</cp:lastModifiedBy>
  <cp:revision>146</cp:revision>
  <cp:lastPrinted>2017-05-08T19:16:51Z</cp:lastPrinted>
  <dcterms:modified xsi:type="dcterms:W3CDTF">2017-05-10T19:14:17Z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0x010100A4903B93C3662F479A7BE79D9C323082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ies>
</file>